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5143500" cx="9144000"/>
  <p:notesSz cx="6858000" cy="9144000"/>
  <p:embeddedFontLst>
    <p:embeddedFont>
      <p:font typeface="Proxima Nova"/>
      <p:regular r:id="rId35"/>
      <p:bold r:id="rId36"/>
      <p:italic r:id="rId37"/>
      <p:boldItalic r:id="rId38"/>
    </p:embeddedFont>
    <p:embeddedFont>
      <p:font typeface="Proxima Nova Extrabold"/>
      <p:bold r:id="rId39"/>
    </p:embeddedFont>
    <p:embeddedFont>
      <p:font typeface="Proxima Nova Semibold"/>
      <p:regular r:id="rId40"/>
      <p:bold r:id="rId41"/>
      <p:boldItalic r:id="rId42"/>
    </p:embeddedFont>
    <p:embeddedFont>
      <p:font typeface="Helvetica Neue Light"/>
      <p:regular r:id="rId43"/>
      <p:bold r:id="rId44"/>
      <p:italic r:id="rId45"/>
      <p:boldItalic r:id="rId46"/>
    </p:embeddedFont>
    <p:embeddedFont>
      <p:font typeface="Open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20">
          <p15:clr>
            <a:srgbClr val="9AA0A6"/>
          </p15:clr>
        </p15:guide>
        <p15:guide id="2" orient="horz" pos="1182">
          <p15:clr>
            <a:srgbClr val="9AA0A6"/>
          </p15:clr>
        </p15:guide>
        <p15:guide id="3" pos="846">
          <p15:clr>
            <a:srgbClr val="9AA0A6"/>
          </p15:clr>
        </p15:guide>
        <p15:guide id="4" orient="horz" pos="1826">
          <p15:clr>
            <a:srgbClr val="9AA0A6"/>
          </p15:clr>
        </p15:guide>
        <p15:guide id="5" pos="3629">
          <p15:clr>
            <a:srgbClr val="9AA0A6"/>
          </p15:clr>
        </p15:guide>
        <p15:guide id="6" pos="280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D5F7739-AD5E-4B54-B36A-20DBA2FB669A}">
  <a:tblStyle styleId="{4D5F7739-AD5E-4B54-B36A-20DBA2FB66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0" orient="horz"/>
        <p:guide pos="1182" orient="horz"/>
        <p:guide pos="846"/>
        <p:guide pos="1826" orient="horz"/>
        <p:guide pos="3629"/>
        <p:guide pos="2809"/>
      </p:guideLst>
    </p:cSldViewPr>
  </p:slideViewPr>
</p:viewPr>
</file>

<file path=ppt/_rels/presentation.xml.rels><?xml version="1.0" encoding="utf-8"?>
<Relationships xmlns="http://schemas.openxmlformats.org/package/2006/relationships"><Relationship Id="rId40" Type="http://schemas.openxmlformats.org/officeDocument/2006/relationships/font" Target="fonts/ProximaNovaSemibold-regular.fntdata"/><Relationship Id="rId42" Type="http://schemas.openxmlformats.org/officeDocument/2006/relationships/font" Target="fonts/ProximaNovaSemibold-boldItalic.fntdata"/><Relationship Id="rId41" Type="http://schemas.openxmlformats.org/officeDocument/2006/relationships/font" Target="fonts/ProximaNovaSemibold-bold.fntdata"/><Relationship Id="rId44" Type="http://schemas.openxmlformats.org/officeDocument/2006/relationships/font" Target="fonts/HelveticaNeueLight-bold.fntdata"/><Relationship Id="rId43" Type="http://schemas.openxmlformats.org/officeDocument/2006/relationships/font" Target="fonts/HelveticaNeueLight-regular.fntdata"/><Relationship Id="rId46" Type="http://schemas.openxmlformats.org/officeDocument/2006/relationships/font" Target="fonts/HelveticaNeueLight-boldItalic.fntdata"/><Relationship Id="rId45" Type="http://schemas.openxmlformats.org/officeDocument/2006/relationships/font" Target="fonts/HelveticaNeueLigh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font" Target="fonts/ProximaNova-regular.fntdata"/><Relationship Id="rId34" Type="http://schemas.openxmlformats.org/officeDocument/2006/relationships/slide" Target="slides/slide28.xml"/><Relationship Id="rId37" Type="http://schemas.openxmlformats.org/officeDocument/2006/relationships/font" Target="fonts/ProximaNova-italic.fntdata"/><Relationship Id="rId36" Type="http://schemas.openxmlformats.org/officeDocument/2006/relationships/font" Target="fonts/ProximaNova-bold.fntdata"/><Relationship Id="rId39" Type="http://schemas.openxmlformats.org/officeDocument/2006/relationships/font" Target="fonts/ProximaNovaExtrabold-bold.fntdata"/><Relationship Id="rId38" Type="http://schemas.openxmlformats.org/officeDocument/2006/relationships/font" Target="fonts/ProximaNova-boldItalic.fnt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0" Type="http://schemas.openxmlformats.org/officeDocument/2006/relationships/font" Target="fonts/OpenSans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b6ecfcdd0a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b6ecfcdd0a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e26aeae7e1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e26aeae7e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e1fb63bf30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e1fb63bf30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e26aeae7e1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e26aeae7e1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e1fb63bf30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e1fb63bf30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e1fb63bf30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e1fb63bf30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e1fb63bf30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e1fb63bf3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e1fb63bf30_0_3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e1fb63bf30_0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e1fb63bf30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e1fb63bf30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e1fb63bf30_0_3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e1fb63bf30_0_3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e1fb63bf30_0_3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e1fb63bf30_0_3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e087113175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e087113175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688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ge1fb63bf30_0_4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0" name="Google Shape;690;ge1fb63bf30_0_4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e1fb63bf30_0_4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e1fb63bf30_0_4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1fb63bf30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e1fb63bf30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ge41829301e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6" name="Google Shape;726;ge41829301e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e1fb63bf30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e1fb63bf30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747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e1fb63bf30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e1fb63bf30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ge1fb63bf30_0_5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0" name="Google Shape;760;ge1fb63bf30_0_5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ge1fb63bf30_0_5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8" name="Google Shape;768;ge1fb63bf30_0_5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e418292f38_4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ge418292f38_4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e1fb63bf3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e1fb63bf3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e26aeae7e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e26aeae7e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1fb63bf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1fb63bf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e1fb63bf3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e1fb63bf3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e41829301e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e41829301e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e1fb63bf30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e1fb63bf30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e1fb63bf3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e1fb63bf3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8.png"/>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16.png"/>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54.png"/>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32.png"/>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32.png"/>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1.png"/><Relationship Id="rId3" Type="http://schemas.openxmlformats.org/officeDocument/2006/relationships/image" Target="../media/image30.png"/><Relationship Id="rId4" Type="http://schemas.openxmlformats.org/officeDocument/2006/relationships/image" Target="../media/image8.png"/>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png"/>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Standard 2 1 1 1">
  <p:cSld name="CUSTOM_2_1_1_1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2"/>
          <p:cNvSpPr txBox="1"/>
          <p:nvPr>
            <p:ph type="title"/>
          </p:nvPr>
        </p:nvSpPr>
        <p:spPr>
          <a:xfrm>
            <a:off x="4270800" y="2207500"/>
            <a:ext cx="3708900" cy="12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400"/>
              <a:buFont typeface="Proxima Nova"/>
              <a:buNone/>
              <a:defRPr b="1" sz="3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4270800" y="3338675"/>
            <a:ext cx="3565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Proxima Nova Semibold"/>
              <a:buNone/>
              <a:defRPr sz="1600">
                <a:solidFill>
                  <a:schemeClr val="accen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70800" y="1371600"/>
            <a:ext cx="2275275" cy="3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56">
          <p15:clr>
            <a:srgbClr val="FA7B17"/>
          </p15:clr>
        </p15:guide>
        <p15:guide id="2" orient="horz" pos="261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Callout 3">
  <p:cSld name="CUSTOM_13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1"/>
          <p:cNvSpPr/>
          <p:nvPr/>
        </p:nvSpPr>
        <p:spPr>
          <a:xfrm>
            <a:off x="443550" y="1166340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>
            <a:off x="443550" y="1778155"/>
            <a:ext cx="1822200" cy="21990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"/>
          <p:cNvSpPr txBox="1"/>
          <p:nvPr>
            <p:ph idx="1" type="body"/>
          </p:nvPr>
        </p:nvSpPr>
        <p:spPr>
          <a:xfrm>
            <a:off x="516017" y="1951610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7" name="Google Shape;147;p11"/>
          <p:cNvSpPr/>
          <p:nvPr/>
        </p:nvSpPr>
        <p:spPr>
          <a:xfrm>
            <a:off x="2461125" y="1371603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1"/>
          <p:cNvSpPr/>
          <p:nvPr/>
        </p:nvSpPr>
        <p:spPr>
          <a:xfrm>
            <a:off x="2461125" y="1983417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1"/>
          <p:cNvSpPr txBox="1"/>
          <p:nvPr>
            <p:ph idx="2" type="subTitle"/>
          </p:nvPr>
        </p:nvSpPr>
        <p:spPr>
          <a:xfrm>
            <a:off x="2565675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0" name="Google Shape;150;p11"/>
          <p:cNvSpPr txBox="1"/>
          <p:nvPr>
            <p:ph idx="3" type="body"/>
          </p:nvPr>
        </p:nvSpPr>
        <p:spPr>
          <a:xfrm>
            <a:off x="2533592" y="2080672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1" name="Google Shape;151;p11"/>
          <p:cNvSpPr/>
          <p:nvPr/>
        </p:nvSpPr>
        <p:spPr>
          <a:xfrm>
            <a:off x="4454406" y="1371603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11"/>
          <p:cNvSpPr/>
          <p:nvPr/>
        </p:nvSpPr>
        <p:spPr>
          <a:xfrm>
            <a:off x="4454406" y="1983417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 txBox="1"/>
          <p:nvPr>
            <p:ph idx="4" type="body"/>
          </p:nvPr>
        </p:nvSpPr>
        <p:spPr>
          <a:xfrm>
            <a:off x="4526873" y="2080672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4" name="Google Shape;154;p11"/>
          <p:cNvSpPr/>
          <p:nvPr/>
        </p:nvSpPr>
        <p:spPr>
          <a:xfrm>
            <a:off x="6447687" y="1371603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>
            <a:off x="6447687" y="1983417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 txBox="1"/>
          <p:nvPr>
            <p:ph idx="5" type="body"/>
          </p:nvPr>
        </p:nvSpPr>
        <p:spPr>
          <a:xfrm>
            <a:off x="6520154" y="2080672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7" name="Google Shape;157;p11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1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160" name="Google Shape;160;p11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1" name="Google Shape;161;p11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1"/>
          <p:cNvSpPr txBox="1"/>
          <p:nvPr>
            <p:ph idx="6" type="subTitle"/>
          </p:nvPr>
        </p:nvSpPr>
        <p:spPr>
          <a:xfrm>
            <a:off x="4558962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3" name="Google Shape;163;p11"/>
          <p:cNvSpPr txBox="1"/>
          <p:nvPr>
            <p:ph idx="7" type="subTitle"/>
          </p:nvPr>
        </p:nvSpPr>
        <p:spPr>
          <a:xfrm>
            <a:off x="6520162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4" name="Google Shape;164;p11"/>
          <p:cNvSpPr txBox="1"/>
          <p:nvPr>
            <p:ph idx="8" type="subTitle"/>
          </p:nvPr>
        </p:nvSpPr>
        <p:spPr>
          <a:xfrm>
            <a:off x="572400" y="126595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65" name="Google Shape;165;p11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427">
          <p15:clr>
            <a:srgbClr val="FA7B17"/>
          </p15:clr>
        </p15:guide>
        <p15:guide id="2" pos="1550">
          <p15:clr>
            <a:srgbClr val="FA7B17"/>
          </p15:clr>
        </p15:guide>
        <p15:guide id="3" pos="2698">
          <p15:clr>
            <a:srgbClr val="FA7B17"/>
          </p15:clr>
        </p15:guide>
        <p15:guide id="4" pos="2806">
          <p15:clr>
            <a:srgbClr val="FA7B17"/>
          </p15:clr>
        </p15:guide>
        <p15:guide id="5" pos="3954">
          <p15:clr>
            <a:srgbClr val="FA7B17"/>
          </p15:clr>
        </p15:guide>
        <p15:guide id="6" pos="4062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Callout 3 1">
  <p:cSld name="CUSTOM_13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2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170" name="Google Shape;170;p12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1" name="Google Shape;171;p12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2"/>
          <p:cNvSpPr/>
          <p:nvPr/>
        </p:nvSpPr>
        <p:spPr>
          <a:xfrm>
            <a:off x="443550" y="1371590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"/>
          <p:cNvSpPr/>
          <p:nvPr/>
        </p:nvSpPr>
        <p:spPr>
          <a:xfrm>
            <a:off x="443550" y="1983405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2"/>
          <p:cNvSpPr txBox="1"/>
          <p:nvPr>
            <p:ph idx="1" type="body"/>
          </p:nvPr>
        </p:nvSpPr>
        <p:spPr>
          <a:xfrm>
            <a:off x="516017" y="2156860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5" name="Google Shape;175;p12"/>
          <p:cNvSpPr/>
          <p:nvPr/>
        </p:nvSpPr>
        <p:spPr>
          <a:xfrm>
            <a:off x="2461125" y="1166340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2"/>
          <p:cNvSpPr/>
          <p:nvPr/>
        </p:nvSpPr>
        <p:spPr>
          <a:xfrm>
            <a:off x="2461125" y="1778155"/>
            <a:ext cx="1822200" cy="21990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2"/>
          <p:cNvSpPr txBox="1"/>
          <p:nvPr>
            <p:ph idx="2" type="subTitle"/>
          </p:nvPr>
        </p:nvSpPr>
        <p:spPr>
          <a:xfrm>
            <a:off x="2565675" y="126595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8" name="Google Shape;178;p12"/>
          <p:cNvSpPr txBox="1"/>
          <p:nvPr>
            <p:ph idx="3" type="body"/>
          </p:nvPr>
        </p:nvSpPr>
        <p:spPr>
          <a:xfrm>
            <a:off x="2533592" y="1875410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79" name="Google Shape;179;p12"/>
          <p:cNvSpPr/>
          <p:nvPr/>
        </p:nvSpPr>
        <p:spPr>
          <a:xfrm>
            <a:off x="4454406" y="1371603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"/>
          <p:cNvSpPr/>
          <p:nvPr/>
        </p:nvSpPr>
        <p:spPr>
          <a:xfrm>
            <a:off x="4454406" y="1983417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2"/>
          <p:cNvSpPr txBox="1"/>
          <p:nvPr>
            <p:ph idx="4" type="body"/>
          </p:nvPr>
        </p:nvSpPr>
        <p:spPr>
          <a:xfrm>
            <a:off x="4526873" y="2080672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2" name="Google Shape;182;p12"/>
          <p:cNvSpPr/>
          <p:nvPr/>
        </p:nvSpPr>
        <p:spPr>
          <a:xfrm>
            <a:off x="6447687" y="1371603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"/>
          <p:cNvSpPr/>
          <p:nvPr/>
        </p:nvSpPr>
        <p:spPr>
          <a:xfrm>
            <a:off x="6447687" y="1983417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2"/>
          <p:cNvSpPr txBox="1"/>
          <p:nvPr>
            <p:ph idx="5" type="body"/>
          </p:nvPr>
        </p:nvSpPr>
        <p:spPr>
          <a:xfrm>
            <a:off x="6520154" y="2080672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5" name="Google Shape;185;p12"/>
          <p:cNvSpPr txBox="1"/>
          <p:nvPr>
            <p:ph idx="6" type="subTitle"/>
          </p:nvPr>
        </p:nvSpPr>
        <p:spPr>
          <a:xfrm>
            <a:off x="4558962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6" name="Google Shape;186;p12"/>
          <p:cNvSpPr txBox="1"/>
          <p:nvPr>
            <p:ph idx="7" type="subTitle"/>
          </p:nvPr>
        </p:nvSpPr>
        <p:spPr>
          <a:xfrm>
            <a:off x="6520162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7" name="Google Shape;187;p12"/>
          <p:cNvSpPr txBox="1"/>
          <p:nvPr>
            <p:ph idx="8" type="subTitle"/>
          </p:nvPr>
        </p:nvSpPr>
        <p:spPr>
          <a:xfrm>
            <a:off x="572400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88" name="Google Shape;188;p12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427">
          <p15:clr>
            <a:srgbClr val="FA7B17"/>
          </p15:clr>
        </p15:guide>
        <p15:guide id="2" pos="1550">
          <p15:clr>
            <a:srgbClr val="FA7B17"/>
          </p15:clr>
        </p15:guide>
        <p15:guide id="3" pos="2686">
          <p15:clr>
            <a:srgbClr val="FA7B17"/>
          </p15:clr>
        </p15:guide>
        <p15:guide id="4" pos="2806">
          <p15:clr>
            <a:srgbClr val="FA7B17"/>
          </p15:clr>
        </p15:guide>
        <p15:guide id="5" pos="3954">
          <p15:clr>
            <a:srgbClr val="FA7B17"/>
          </p15:clr>
        </p15:guide>
        <p15:guide id="6" pos="4062">
          <p15:clr>
            <a:srgbClr val="FA7B17"/>
          </p15:clr>
        </p15:guide>
        <p15:guide id="7" orient="horz" pos="86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Callout 3 1 2">
  <p:cSld name="CUSTOM_13_2_2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3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193" name="Google Shape;193;p13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4" name="Google Shape;194;p13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3"/>
          <p:cNvSpPr/>
          <p:nvPr/>
        </p:nvSpPr>
        <p:spPr>
          <a:xfrm>
            <a:off x="443550" y="1371590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3"/>
          <p:cNvSpPr/>
          <p:nvPr/>
        </p:nvSpPr>
        <p:spPr>
          <a:xfrm>
            <a:off x="443550" y="1983405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"/>
          <p:cNvSpPr txBox="1"/>
          <p:nvPr>
            <p:ph idx="1" type="body"/>
          </p:nvPr>
        </p:nvSpPr>
        <p:spPr>
          <a:xfrm>
            <a:off x="516017" y="2156860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98" name="Google Shape;198;p13"/>
          <p:cNvSpPr/>
          <p:nvPr/>
        </p:nvSpPr>
        <p:spPr>
          <a:xfrm>
            <a:off x="2461125" y="1371590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3"/>
          <p:cNvSpPr/>
          <p:nvPr/>
        </p:nvSpPr>
        <p:spPr>
          <a:xfrm>
            <a:off x="2461125" y="1983405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3"/>
          <p:cNvSpPr txBox="1"/>
          <p:nvPr>
            <p:ph idx="2" type="subTitle"/>
          </p:nvPr>
        </p:nvSpPr>
        <p:spPr>
          <a:xfrm>
            <a:off x="2565675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1" name="Google Shape;201;p13"/>
          <p:cNvSpPr txBox="1"/>
          <p:nvPr>
            <p:ph idx="3" type="body"/>
          </p:nvPr>
        </p:nvSpPr>
        <p:spPr>
          <a:xfrm>
            <a:off x="2533592" y="2080660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2" name="Google Shape;202;p13"/>
          <p:cNvSpPr/>
          <p:nvPr/>
        </p:nvSpPr>
        <p:spPr>
          <a:xfrm>
            <a:off x="4454406" y="1143003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3"/>
          <p:cNvSpPr/>
          <p:nvPr/>
        </p:nvSpPr>
        <p:spPr>
          <a:xfrm>
            <a:off x="4454406" y="1754817"/>
            <a:ext cx="1822200" cy="21990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"/>
          <p:cNvSpPr txBox="1"/>
          <p:nvPr>
            <p:ph idx="4" type="body"/>
          </p:nvPr>
        </p:nvSpPr>
        <p:spPr>
          <a:xfrm>
            <a:off x="4526873" y="1852072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5" name="Google Shape;205;p13"/>
          <p:cNvSpPr/>
          <p:nvPr/>
        </p:nvSpPr>
        <p:spPr>
          <a:xfrm>
            <a:off x="6447687" y="1371603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3"/>
          <p:cNvSpPr/>
          <p:nvPr/>
        </p:nvSpPr>
        <p:spPr>
          <a:xfrm>
            <a:off x="6447687" y="1983417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3"/>
          <p:cNvSpPr txBox="1"/>
          <p:nvPr>
            <p:ph idx="5" type="body"/>
          </p:nvPr>
        </p:nvSpPr>
        <p:spPr>
          <a:xfrm>
            <a:off x="6520154" y="2080672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8" name="Google Shape;208;p13"/>
          <p:cNvSpPr txBox="1"/>
          <p:nvPr>
            <p:ph idx="6" type="subTitle"/>
          </p:nvPr>
        </p:nvSpPr>
        <p:spPr>
          <a:xfrm>
            <a:off x="4558962" y="12426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09" name="Google Shape;209;p13"/>
          <p:cNvSpPr txBox="1"/>
          <p:nvPr>
            <p:ph idx="7" type="subTitle"/>
          </p:nvPr>
        </p:nvSpPr>
        <p:spPr>
          <a:xfrm>
            <a:off x="6520162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0" name="Google Shape;210;p13"/>
          <p:cNvSpPr txBox="1"/>
          <p:nvPr>
            <p:ph idx="8" type="subTitle"/>
          </p:nvPr>
        </p:nvSpPr>
        <p:spPr>
          <a:xfrm>
            <a:off x="572400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1" name="Google Shape;211;p13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427">
          <p15:clr>
            <a:srgbClr val="FA7B17"/>
          </p15:clr>
        </p15:guide>
        <p15:guide id="2" pos="1550">
          <p15:clr>
            <a:srgbClr val="FA7B17"/>
          </p15:clr>
        </p15:guide>
        <p15:guide id="3" pos="2686">
          <p15:clr>
            <a:srgbClr val="FA7B17"/>
          </p15:clr>
        </p15:guide>
        <p15:guide id="4" pos="2806">
          <p15:clr>
            <a:srgbClr val="FA7B17"/>
          </p15:clr>
        </p15:guide>
        <p15:guide id="5" pos="3954">
          <p15:clr>
            <a:srgbClr val="FA7B17"/>
          </p15:clr>
        </p15:guide>
        <p15:guide id="6" pos="4062">
          <p15:clr>
            <a:srgbClr val="FA7B17"/>
          </p15:clr>
        </p15:guide>
        <p15:guide id="7" orient="horz" pos="86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Callout 3 1 2 1">
  <p:cSld name="CUSTOM_13_2_2_1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4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216" name="Google Shape;216;p14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17" name="Google Shape;217;p14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4"/>
          <p:cNvSpPr/>
          <p:nvPr/>
        </p:nvSpPr>
        <p:spPr>
          <a:xfrm>
            <a:off x="443550" y="1371590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4"/>
          <p:cNvSpPr/>
          <p:nvPr/>
        </p:nvSpPr>
        <p:spPr>
          <a:xfrm>
            <a:off x="443550" y="1983405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4"/>
          <p:cNvSpPr txBox="1"/>
          <p:nvPr>
            <p:ph idx="1" type="body"/>
          </p:nvPr>
        </p:nvSpPr>
        <p:spPr>
          <a:xfrm>
            <a:off x="516017" y="2156860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1" name="Google Shape;221;p14"/>
          <p:cNvSpPr/>
          <p:nvPr/>
        </p:nvSpPr>
        <p:spPr>
          <a:xfrm>
            <a:off x="2461125" y="1371590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4"/>
          <p:cNvSpPr/>
          <p:nvPr/>
        </p:nvSpPr>
        <p:spPr>
          <a:xfrm>
            <a:off x="2461125" y="1983405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"/>
          <p:cNvSpPr txBox="1"/>
          <p:nvPr>
            <p:ph idx="2" type="subTitle"/>
          </p:nvPr>
        </p:nvSpPr>
        <p:spPr>
          <a:xfrm>
            <a:off x="2565675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4" name="Google Shape;224;p14"/>
          <p:cNvSpPr txBox="1"/>
          <p:nvPr>
            <p:ph idx="3" type="body"/>
          </p:nvPr>
        </p:nvSpPr>
        <p:spPr>
          <a:xfrm>
            <a:off x="2533592" y="2080660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5" name="Google Shape;225;p14"/>
          <p:cNvSpPr/>
          <p:nvPr/>
        </p:nvSpPr>
        <p:spPr>
          <a:xfrm>
            <a:off x="4454406" y="1387840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4"/>
          <p:cNvSpPr/>
          <p:nvPr/>
        </p:nvSpPr>
        <p:spPr>
          <a:xfrm>
            <a:off x="4454406" y="1999655"/>
            <a:ext cx="1822200" cy="2199000"/>
          </a:xfrm>
          <a:prstGeom prst="rect">
            <a:avLst/>
          </a:prstGeom>
          <a:solidFill>
            <a:schemeClr val="accent2"/>
          </a:solidFill>
          <a:ln cap="flat" cmpd="sng" w="2857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4"/>
          <p:cNvSpPr txBox="1"/>
          <p:nvPr>
            <p:ph idx="4" type="body"/>
          </p:nvPr>
        </p:nvSpPr>
        <p:spPr>
          <a:xfrm>
            <a:off x="4526873" y="2096910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●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○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Proxima Nova"/>
              <a:buChar char="■"/>
              <a:defRPr sz="11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28" name="Google Shape;228;p14"/>
          <p:cNvSpPr/>
          <p:nvPr/>
        </p:nvSpPr>
        <p:spPr>
          <a:xfrm>
            <a:off x="6447687" y="1081928"/>
            <a:ext cx="1822200" cy="6117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6447687" y="1693742"/>
            <a:ext cx="1822200" cy="2199000"/>
          </a:xfrm>
          <a:prstGeom prst="rect">
            <a:avLst/>
          </a:prstGeom>
          <a:solidFill>
            <a:schemeClr val="accent4"/>
          </a:solidFill>
          <a:ln cap="flat" cmpd="sng" w="28575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4"/>
          <p:cNvSpPr txBox="1"/>
          <p:nvPr>
            <p:ph idx="5" type="body"/>
          </p:nvPr>
        </p:nvSpPr>
        <p:spPr>
          <a:xfrm>
            <a:off x="6520154" y="1790997"/>
            <a:ext cx="1613100" cy="18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845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845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845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845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845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845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●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845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○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845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Proxima Nova"/>
              <a:buChar char="■"/>
              <a:defRPr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1" name="Google Shape;231;p14"/>
          <p:cNvSpPr txBox="1"/>
          <p:nvPr>
            <p:ph idx="6" type="subTitle"/>
          </p:nvPr>
        </p:nvSpPr>
        <p:spPr>
          <a:xfrm>
            <a:off x="4558962" y="1487438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2" name="Google Shape;232;p14"/>
          <p:cNvSpPr txBox="1"/>
          <p:nvPr>
            <p:ph idx="7" type="subTitle"/>
          </p:nvPr>
        </p:nvSpPr>
        <p:spPr>
          <a:xfrm>
            <a:off x="6520162" y="1181525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3" name="Google Shape;233;p14"/>
          <p:cNvSpPr txBox="1"/>
          <p:nvPr>
            <p:ph idx="8" type="subTitle"/>
          </p:nvPr>
        </p:nvSpPr>
        <p:spPr>
          <a:xfrm>
            <a:off x="572400" y="1471200"/>
            <a:ext cx="1613100" cy="41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roxima Nova"/>
              <a:buNone/>
              <a:defRPr b="1" sz="12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4" name="Google Shape;234;p14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427">
          <p15:clr>
            <a:srgbClr val="FA7B17"/>
          </p15:clr>
        </p15:guide>
        <p15:guide id="2" pos="1550">
          <p15:clr>
            <a:srgbClr val="FA7B17"/>
          </p15:clr>
        </p15:guide>
        <p15:guide id="3" pos="2686">
          <p15:clr>
            <a:srgbClr val="FA7B17"/>
          </p15:clr>
        </p15:guide>
        <p15:guide id="4" pos="2806">
          <p15:clr>
            <a:srgbClr val="FA7B17"/>
          </p15:clr>
        </p15:guide>
        <p15:guide id="5" pos="3954">
          <p15:clr>
            <a:srgbClr val="FA7B17"/>
          </p15:clr>
        </p15:guide>
        <p15:guide id="6" pos="4062">
          <p15:clr>
            <a:srgbClr val="FA7B17"/>
          </p15:clr>
        </p15:guide>
        <p15:guide id="7" orient="horz" pos="86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 3 (for speakers) 2 4 1">
  <p:cSld name="SECTION_TITLE_AND_DESCRIPTION_1_2_2_4_1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5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37" name="Google Shape;237;p15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5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9" name="Google Shape;23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5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241" name="Google Shape;241;p15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">
          <p15:clr>
            <a:srgbClr val="FA7B17"/>
          </p15:clr>
        </p15:guide>
        <p15:guide id="2" pos="270">
          <p15:clr>
            <a:srgbClr val="FA7B17"/>
          </p15:clr>
        </p15:guide>
        <p15:guide id="3" pos="5214">
          <p15:clr>
            <a:srgbClr val="FA7B17"/>
          </p15:clr>
        </p15:guide>
        <p15:guide id="4" pos="1728">
          <p15:clr>
            <a:srgbClr val="FA7B17"/>
          </p15:clr>
        </p15:guide>
        <p15:guide id="5" orient="horz" pos="2970">
          <p15:clr>
            <a:srgbClr val="FA7B17"/>
          </p15:clr>
        </p15:guide>
        <p15:guide id="6" pos="2160">
          <p15:clr>
            <a:srgbClr val="FA7B17"/>
          </p15:clr>
        </p15:guide>
        <p15:guide id="7" orient="horz" pos="864">
          <p15:clr>
            <a:srgbClr val="FA7B17"/>
          </p15:clr>
        </p15:guide>
        <p15:guide id="8" orient="horz" pos="72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 3 (for speakers) 2">
  <p:cSld name="SECTION_TITLE_AND_DESCRIPTION_1_2_2_5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4" name="Google Shape;244;p16"/>
          <p:cNvSpPr txBox="1"/>
          <p:nvPr>
            <p:ph idx="1" type="body"/>
          </p:nvPr>
        </p:nvSpPr>
        <p:spPr>
          <a:xfrm>
            <a:off x="428625" y="1371600"/>
            <a:ext cx="2334000" cy="2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5" name="Google Shape;245;p16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6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7" name="Google Shape;247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6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249" name="Google Shape;249;p16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">
          <p15:clr>
            <a:srgbClr val="FA7B17"/>
          </p15:clr>
        </p15:guide>
        <p15:guide id="2" pos="270">
          <p15:clr>
            <a:srgbClr val="FA7B17"/>
          </p15:clr>
        </p15:guide>
        <p15:guide id="3" pos="5214">
          <p15:clr>
            <a:srgbClr val="FA7B17"/>
          </p15:clr>
        </p15:guide>
        <p15:guide id="4" pos="1728">
          <p15:clr>
            <a:srgbClr val="FA7B17"/>
          </p15:clr>
        </p15:guide>
        <p15:guide id="5" orient="horz" pos="2970">
          <p15:clr>
            <a:srgbClr val="FA7B17"/>
          </p15:clr>
        </p15:guide>
        <p15:guide id="6" pos="2160">
          <p15:clr>
            <a:srgbClr val="FA7B17"/>
          </p15:clr>
        </p15:guide>
        <p15:guide id="7" orient="horz" pos="864">
          <p15:clr>
            <a:srgbClr val="FA7B17"/>
          </p15:clr>
        </p15:guide>
        <p15:guide id="8" orient="horz" pos="720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 &amp; Subtitle 2">
  <p:cSld name="TITLE_1_2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7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2" name="Google Shape;252;p17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3" name="Google Shape;253;p17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 &amp; Subtitle 1 1">
  <p:cSld name="TITLE_2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6" name="Google Shape;256;p18"/>
          <p:cNvSpPr txBox="1"/>
          <p:nvPr>
            <p:ph idx="1" type="body"/>
          </p:nvPr>
        </p:nvSpPr>
        <p:spPr>
          <a:xfrm>
            <a:off x="666750" y="2652713"/>
            <a:ext cx="7810500" cy="5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57" name="Google Shape;257;p18"/>
          <p:cNvSpPr txBox="1"/>
          <p:nvPr>
            <p:ph idx="12" type="sldNum"/>
          </p:nvPr>
        </p:nvSpPr>
        <p:spPr>
          <a:xfrm>
            <a:off x="8885462" y="488416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Blank" type="tx">
  <p:cSld name="TITLE_AND_BODY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70519" y="827475"/>
            <a:ext cx="1277876" cy="276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45588" y="844844"/>
            <a:ext cx="1277899" cy="275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0670" y="844853"/>
            <a:ext cx="1387635" cy="283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98288" y="834719"/>
            <a:ext cx="1277899" cy="27519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3370" y="834728"/>
            <a:ext cx="1387635" cy="283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5639" y="844851"/>
            <a:ext cx="1387635" cy="283632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19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6" name="Google Shape;266;p19"/>
          <p:cNvSpPr txBox="1"/>
          <p:nvPr>
            <p:ph idx="1" type="body"/>
          </p:nvPr>
        </p:nvSpPr>
        <p:spPr>
          <a:xfrm>
            <a:off x="428625" y="2522050"/>
            <a:ext cx="2530200" cy="17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7" name="Google Shape;267;p19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9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9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271" name="Google Shape;271;p19"/>
          <p:cNvSpPr txBox="1"/>
          <p:nvPr>
            <p:ph idx="2" type="title"/>
          </p:nvPr>
        </p:nvSpPr>
        <p:spPr>
          <a:xfrm>
            <a:off x="428625" y="1605000"/>
            <a:ext cx="25098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None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2" name="Google Shape;272;p19"/>
          <p:cNvSpPr txBox="1"/>
          <p:nvPr>
            <p:ph idx="3" type="body"/>
          </p:nvPr>
        </p:nvSpPr>
        <p:spPr>
          <a:xfrm>
            <a:off x="3343438" y="3796075"/>
            <a:ext cx="1387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3" name="Google Shape;273;p19"/>
          <p:cNvSpPr txBox="1"/>
          <p:nvPr>
            <p:ph idx="4" type="body"/>
          </p:nvPr>
        </p:nvSpPr>
        <p:spPr>
          <a:xfrm>
            <a:off x="5115707" y="3796075"/>
            <a:ext cx="1387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4" name="Google Shape;274;p19"/>
          <p:cNvSpPr txBox="1"/>
          <p:nvPr>
            <p:ph idx="5" type="body"/>
          </p:nvPr>
        </p:nvSpPr>
        <p:spPr>
          <a:xfrm>
            <a:off x="6887987" y="3796075"/>
            <a:ext cx="1387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5" name="Google Shape;275;p19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Blank 1">
  <p:cSld name="TITLE_AND_BODY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0"/>
          <p:cNvPicPr preferRelativeResize="0"/>
          <p:nvPr/>
        </p:nvPicPr>
        <p:blipFill rotWithShape="1">
          <a:blip r:embed="rId2">
            <a:alphaModFix/>
          </a:blip>
          <a:srcRect b="20879" l="0" r="0" t="0"/>
          <a:stretch/>
        </p:blipFill>
        <p:spPr>
          <a:xfrm>
            <a:off x="489600" y="1974250"/>
            <a:ext cx="1859925" cy="3169249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20"/>
          <p:cNvSpPr/>
          <p:nvPr/>
        </p:nvSpPr>
        <p:spPr>
          <a:xfrm>
            <a:off x="2660200" y="1144850"/>
            <a:ext cx="622800" cy="622800"/>
          </a:xfrm>
          <a:prstGeom prst="ellipse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0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0" name="Google Shape;280;p20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20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0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284" name="Google Shape;284;p20"/>
          <p:cNvSpPr/>
          <p:nvPr/>
        </p:nvSpPr>
        <p:spPr>
          <a:xfrm>
            <a:off x="7637013" y="365688"/>
            <a:ext cx="640200" cy="64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Google Shape;28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9775" y="1284037"/>
            <a:ext cx="363649" cy="34442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0"/>
          <p:cNvSpPr txBox="1"/>
          <p:nvPr>
            <p:ph idx="1" type="body"/>
          </p:nvPr>
        </p:nvSpPr>
        <p:spPr>
          <a:xfrm>
            <a:off x="3230425" y="2247850"/>
            <a:ext cx="1991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roxima Nova"/>
              <a:buChar char="●"/>
              <a:defRPr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7" name="Google Shape;287;p20"/>
          <p:cNvSpPr txBox="1"/>
          <p:nvPr>
            <p:ph idx="2" type="body"/>
          </p:nvPr>
        </p:nvSpPr>
        <p:spPr>
          <a:xfrm>
            <a:off x="6210300" y="2247850"/>
            <a:ext cx="1991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roxima Nova"/>
              <a:buChar char="●"/>
              <a:defRPr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8" name="Google Shape;288;p20"/>
          <p:cNvSpPr txBox="1"/>
          <p:nvPr>
            <p:ph idx="3" type="body"/>
          </p:nvPr>
        </p:nvSpPr>
        <p:spPr>
          <a:xfrm>
            <a:off x="3230425" y="2515500"/>
            <a:ext cx="19914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89" name="Google Shape;289;p20"/>
          <p:cNvSpPr txBox="1"/>
          <p:nvPr>
            <p:ph idx="4" type="body"/>
          </p:nvPr>
        </p:nvSpPr>
        <p:spPr>
          <a:xfrm>
            <a:off x="6210300" y="2515500"/>
            <a:ext cx="19914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90" name="Google Shape;290;p20"/>
          <p:cNvSpPr txBox="1"/>
          <p:nvPr>
            <p:ph idx="5" type="body"/>
          </p:nvPr>
        </p:nvSpPr>
        <p:spPr>
          <a:xfrm>
            <a:off x="3230425" y="3495900"/>
            <a:ext cx="1991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roxima Nova"/>
              <a:buChar char="●"/>
              <a:defRPr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91" name="Google Shape;291;p20"/>
          <p:cNvSpPr txBox="1"/>
          <p:nvPr>
            <p:ph idx="6" type="body"/>
          </p:nvPr>
        </p:nvSpPr>
        <p:spPr>
          <a:xfrm>
            <a:off x="6210300" y="3495900"/>
            <a:ext cx="1991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roxima Nova"/>
              <a:buChar char="●"/>
              <a:defRPr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92" name="Google Shape;292;p20"/>
          <p:cNvSpPr txBox="1"/>
          <p:nvPr>
            <p:ph idx="7" type="body"/>
          </p:nvPr>
        </p:nvSpPr>
        <p:spPr>
          <a:xfrm>
            <a:off x="3230425" y="3763550"/>
            <a:ext cx="19914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93" name="Google Shape;293;p20"/>
          <p:cNvSpPr txBox="1"/>
          <p:nvPr>
            <p:ph idx="8" type="body"/>
          </p:nvPr>
        </p:nvSpPr>
        <p:spPr>
          <a:xfrm>
            <a:off x="6210300" y="3763550"/>
            <a:ext cx="19914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pic>
        <p:nvPicPr>
          <p:cNvPr id="294" name="Google Shape;294;p20"/>
          <p:cNvPicPr preferRelativeResize="0"/>
          <p:nvPr/>
        </p:nvPicPr>
        <p:blipFill rotWithShape="1">
          <a:blip r:embed="rId5">
            <a:alphaModFix/>
          </a:blip>
          <a:srcRect b="20388" l="0" r="0" t="0"/>
          <a:stretch/>
        </p:blipFill>
        <p:spPr>
          <a:xfrm>
            <a:off x="428625" y="1923700"/>
            <a:ext cx="1991500" cy="32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20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 3 (for speakers) 2 4">
  <p:cSld name="SECTION_TITLE_AND_DESCRIPTION_1_2_2_4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428625" y="419750"/>
            <a:ext cx="38886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" type="body"/>
          </p:nvPr>
        </p:nvSpPr>
        <p:spPr>
          <a:xfrm>
            <a:off x="428625" y="1143000"/>
            <a:ext cx="3000300" cy="2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19" name="Google Shape;19;p3"/>
          <p:cNvSpPr/>
          <p:nvPr/>
        </p:nvSpPr>
        <p:spPr>
          <a:xfrm>
            <a:off x="6426933" y="1143000"/>
            <a:ext cx="1855800" cy="16059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4223876" y="3109610"/>
            <a:ext cx="1855800" cy="16059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21" name="Google Shape;21;p3"/>
          <p:cNvSpPr/>
          <p:nvPr/>
        </p:nvSpPr>
        <p:spPr>
          <a:xfrm>
            <a:off x="6426933" y="3109610"/>
            <a:ext cx="1855800" cy="16059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4223872" y="1143000"/>
            <a:ext cx="1855800" cy="1605900"/>
          </a:xfrm>
          <a:prstGeom prst="rect">
            <a:avLst/>
          </a:prstGeom>
          <a:solidFill>
            <a:schemeClr val="accent2"/>
          </a:solidFill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accent4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4223875" y="1143000"/>
            <a:ext cx="1855800" cy="16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3" type="body"/>
          </p:nvPr>
        </p:nvSpPr>
        <p:spPr>
          <a:xfrm>
            <a:off x="6444788" y="1143000"/>
            <a:ext cx="1855800" cy="16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4" type="body"/>
          </p:nvPr>
        </p:nvSpPr>
        <p:spPr>
          <a:xfrm>
            <a:off x="4223875" y="3118775"/>
            <a:ext cx="1855800" cy="16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5" type="body"/>
          </p:nvPr>
        </p:nvSpPr>
        <p:spPr>
          <a:xfrm>
            <a:off x="6444788" y="3118775"/>
            <a:ext cx="1855800" cy="160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175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●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Proxima Nova"/>
              <a:buChar char="○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Pts val="1400"/>
              <a:buFont typeface="Proxima Nova"/>
              <a:buChar char="■"/>
              <a:defRPr b="1">
                <a:solidFill>
                  <a:schemeClr val="accent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27" name="Google Shape;27;p3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">
          <p15:clr>
            <a:srgbClr val="FA7B17"/>
          </p15:clr>
        </p15:guide>
        <p15:guide id="2" pos="270">
          <p15:clr>
            <a:srgbClr val="FA7B17"/>
          </p15:clr>
        </p15:guide>
        <p15:guide id="3" pos="5214">
          <p15:clr>
            <a:srgbClr val="FA7B17"/>
          </p15:clr>
        </p15:guide>
        <p15:guide id="4" pos="1728">
          <p15:clr>
            <a:srgbClr val="FA7B17"/>
          </p15:clr>
        </p15:guide>
        <p15:guide id="5" orient="horz" pos="2970">
          <p15:clr>
            <a:srgbClr val="FA7B17"/>
          </p15:clr>
        </p15:guide>
        <p15:guide id="6" pos="2160">
          <p15:clr>
            <a:srgbClr val="FA7B17"/>
          </p15:clr>
        </p15:guide>
        <p15:guide id="7" orient="horz" pos="864">
          <p15:clr>
            <a:srgbClr val="FA7B17"/>
          </p15:clr>
        </p15:guide>
        <p15:guide id="8" orient="horz" pos="720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Blank 1 2">
  <p:cSld name="TITLE_AND_BODY_1_2"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21"/>
          <p:cNvPicPr preferRelativeResize="0"/>
          <p:nvPr/>
        </p:nvPicPr>
        <p:blipFill rotWithShape="1">
          <a:blip r:embed="rId2">
            <a:alphaModFix/>
          </a:blip>
          <a:srcRect b="20426" l="0" r="0" t="0"/>
          <a:stretch/>
        </p:blipFill>
        <p:spPr>
          <a:xfrm>
            <a:off x="489600" y="1956300"/>
            <a:ext cx="1859925" cy="318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1"/>
          <p:cNvPicPr preferRelativeResize="0"/>
          <p:nvPr/>
        </p:nvPicPr>
        <p:blipFill rotWithShape="1">
          <a:blip r:embed="rId3">
            <a:alphaModFix/>
          </a:blip>
          <a:srcRect b="20388" l="0" r="0" t="0"/>
          <a:stretch/>
        </p:blipFill>
        <p:spPr>
          <a:xfrm>
            <a:off x="428625" y="1923700"/>
            <a:ext cx="1991500" cy="32407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1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0" name="Google Shape;300;p21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21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2" name="Google Shape;302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1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304" name="Google Shape;304;p21"/>
          <p:cNvSpPr txBox="1"/>
          <p:nvPr>
            <p:ph idx="1" type="body"/>
          </p:nvPr>
        </p:nvSpPr>
        <p:spPr>
          <a:xfrm>
            <a:off x="6074775" y="2364250"/>
            <a:ext cx="21174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5" name="Google Shape;305;p21"/>
          <p:cNvSpPr txBox="1"/>
          <p:nvPr>
            <p:ph idx="2" type="body"/>
          </p:nvPr>
        </p:nvSpPr>
        <p:spPr>
          <a:xfrm>
            <a:off x="6074775" y="3420450"/>
            <a:ext cx="21174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6" name="Google Shape;306;p21"/>
          <p:cNvSpPr/>
          <p:nvPr/>
        </p:nvSpPr>
        <p:spPr>
          <a:xfrm>
            <a:off x="7637013" y="365688"/>
            <a:ext cx="640200" cy="64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7" name="Google Shape;307;p21"/>
          <p:cNvGrpSpPr/>
          <p:nvPr/>
        </p:nvGrpSpPr>
        <p:grpSpPr>
          <a:xfrm>
            <a:off x="2656609" y="1153206"/>
            <a:ext cx="622775" cy="622774"/>
            <a:chOff x="6286088" y="1519488"/>
            <a:chExt cx="548700" cy="548700"/>
          </a:xfrm>
        </p:grpSpPr>
        <p:sp>
          <p:nvSpPr>
            <p:cNvPr id="308" name="Google Shape;308;p21"/>
            <p:cNvSpPr/>
            <p:nvPr/>
          </p:nvSpPr>
          <p:spPr>
            <a:xfrm>
              <a:off x="6286088" y="1519488"/>
              <a:ext cx="548700" cy="548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09" name="Google Shape;309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86127" y="1519525"/>
              <a:ext cx="548640" cy="548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0" name="Google Shape;310;p21"/>
          <p:cNvSpPr txBox="1"/>
          <p:nvPr>
            <p:ph idx="3" type="body"/>
          </p:nvPr>
        </p:nvSpPr>
        <p:spPr>
          <a:xfrm>
            <a:off x="2656900" y="2288050"/>
            <a:ext cx="21693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302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302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■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302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302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302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■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302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●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302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Proxima Nova"/>
              <a:buChar char="○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302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600"/>
              <a:buFont typeface="Proxima Nova"/>
              <a:buChar char="■"/>
              <a:defRPr sz="16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11" name="Google Shape;311;p21"/>
          <p:cNvSpPr txBox="1"/>
          <p:nvPr>
            <p:ph idx="4" type="body"/>
          </p:nvPr>
        </p:nvSpPr>
        <p:spPr>
          <a:xfrm>
            <a:off x="2656900" y="1827850"/>
            <a:ext cx="31758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roxima Nova"/>
              <a:buChar char="●"/>
              <a:defRPr b="1" sz="3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431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roxima Nova"/>
              <a:buChar char="○"/>
              <a:defRPr b="1" sz="3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431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roxima Nova"/>
              <a:buChar char="■"/>
              <a:defRPr b="1" sz="3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431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roxima Nova"/>
              <a:buChar char="●"/>
              <a:defRPr b="1" sz="3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431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roxima Nova"/>
              <a:buChar char="○"/>
              <a:defRPr b="1" sz="3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431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roxima Nova"/>
              <a:buChar char="■"/>
              <a:defRPr b="1" sz="3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431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roxima Nova"/>
              <a:buChar char="●"/>
              <a:defRPr b="1" sz="3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431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3200"/>
              <a:buFont typeface="Proxima Nova"/>
              <a:buChar char="○"/>
              <a:defRPr b="1" sz="3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431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3200"/>
              <a:buFont typeface="Proxima Nova"/>
              <a:buChar char="■"/>
              <a:defRPr b="1" sz="3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12" name="Google Shape;312;p21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212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Blank 1 1">
  <p:cSld name="TITLE_AND_BODY_1_1"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2"/>
          <p:cNvPicPr preferRelativeResize="0"/>
          <p:nvPr/>
        </p:nvPicPr>
        <p:blipFill rotWithShape="1">
          <a:blip r:embed="rId2">
            <a:alphaModFix/>
          </a:blip>
          <a:srcRect b="17952" l="0" r="0" t="0"/>
          <a:stretch/>
        </p:blipFill>
        <p:spPr>
          <a:xfrm>
            <a:off x="507450" y="1923698"/>
            <a:ext cx="1834025" cy="324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22"/>
          <p:cNvPicPr preferRelativeResize="0"/>
          <p:nvPr/>
        </p:nvPicPr>
        <p:blipFill rotWithShape="1">
          <a:blip r:embed="rId3">
            <a:alphaModFix/>
          </a:blip>
          <a:srcRect b="20898" l="0" r="0" t="0"/>
          <a:stretch/>
        </p:blipFill>
        <p:spPr>
          <a:xfrm>
            <a:off x="428650" y="1923724"/>
            <a:ext cx="1991500" cy="32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2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17" name="Google Shape;317;p22"/>
          <p:cNvSpPr txBox="1"/>
          <p:nvPr>
            <p:ph idx="1" type="body"/>
          </p:nvPr>
        </p:nvSpPr>
        <p:spPr>
          <a:xfrm>
            <a:off x="3230425" y="2247850"/>
            <a:ext cx="1991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roxima Nova"/>
              <a:buChar char="●"/>
              <a:defRPr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18" name="Google Shape;318;p22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22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2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322" name="Google Shape;322;p22"/>
          <p:cNvSpPr/>
          <p:nvPr/>
        </p:nvSpPr>
        <p:spPr>
          <a:xfrm>
            <a:off x="7637013" y="365688"/>
            <a:ext cx="640200" cy="64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22"/>
          <p:cNvGrpSpPr/>
          <p:nvPr/>
        </p:nvGrpSpPr>
        <p:grpSpPr>
          <a:xfrm>
            <a:off x="2656738" y="1131971"/>
            <a:ext cx="622787" cy="622787"/>
            <a:chOff x="7778938" y="365688"/>
            <a:chExt cx="640200" cy="640200"/>
          </a:xfrm>
        </p:grpSpPr>
        <p:sp>
          <p:nvSpPr>
            <p:cNvPr id="324" name="Google Shape;324;p22"/>
            <p:cNvSpPr/>
            <p:nvPr/>
          </p:nvSpPr>
          <p:spPr>
            <a:xfrm>
              <a:off x="7778938" y="365688"/>
              <a:ext cx="640200" cy="640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5" name="Google Shape;325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824725" y="411475"/>
              <a:ext cx="548640" cy="54864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6" name="Google Shape;326;p22"/>
          <p:cNvSpPr txBox="1"/>
          <p:nvPr>
            <p:ph idx="2" type="body"/>
          </p:nvPr>
        </p:nvSpPr>
        <p:spPr>
          <a:xfrm>
            <a:off x="6210300" y="2247850"/>
            <a:ext cx="1991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roxima Nova"/>
              <a:buChar char="●"/>
              <a:defRPr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27" name="Google Shape;327;p22"/>
          <p:cNvSpPr txBox="1"/>
          <p:nvPr>
            <p:ph idx="3" type="body"/>
          </p:nvPr>
        </p:nvSpPr>
        <p:spPr>
          <a:xfrm>
            <a:off x="3230425" y="2515500"/>
            <a:ext cx="19914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28" name="Google Shape;328;p22"/>
          <p:cNvSpPr txBox="1"/>
          <p:nvPr>
            <p:ph idx="4" type="body"/>
          </p:nvPr>
        </p:nvSpPr>
        <p:spPr>
          <a:xfrm>
            <a:off x="6210300" y="2515500"/>
            <a:ext cx="19914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29" name="Google Shape;329;p22"/>
          <p:cNvSpPr txBox="1"/>
          <p:nvPr>
            <p:ph idx="5" type="body"/>
          </p:nvPr>
        </p:nvSpPr>
        <p:spPr>
          <a:xfrm>
            <a:off x="3230425" y="3495900"/>
            <a:ext cx="1991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roxima Nova"/>
              <a:buChar char="●"/>
              <a:defRPr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30" name="Google Shape;330;p22"/>
          <p:cNvSpPr txBox="1"/>
          <p:nvPr>
            <p:ph idx="6" type="body"/>
          </p:nvPr>
        </p:nvSpPr>
        <p:spPr>
          <a:xfrm>
            <a:off x="6210300" y="3495900"/>
            <a:ext cx="19914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Proxima Nova"/>
              <a:buChar char="●"/>
              <a:defRPr b="1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●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Proxima Nova"/>
              <a:buChar char="○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200"/>
              <a:buFont typeface="Proxima Nova"/>
              <a:buChar char="■"/>
              <a:defRPr b="1" sz="12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31" name="Google Shape;331;p22"/>
          <p:cNvSpPr txBox="1"/>
          <p:nvPr>
            <p:ph idx="7" type="body"/>
          </p:nvPr>
        </p:nvSpPr>
        <p:spPr>
          <a:xfrm>
            <a:off x="3230425" y="3763550"/>
            <a:ext cx="19914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32" name="Google Shape;332;p22"/>
          <p:cNvSpPr txBox="1"/>
          <p:nvPr>
            <p:ph idx="8" type="body"/>
          </p:nvPr>
        </p:nvSpPr>
        <p:spPr>
          <a:xfrm>
            <a:off x="6210300" y="3763550"/>
            <a:ext cx="19914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33" name="Google Shape;333;p22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1212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Blank 1 1 1">
  <p:cSld name="TITLE_AND_BODY_1_1_1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23"/>
          <p:cNvPicPr preferRelativeResize="0"/>
          <p:nvPr/>
        </p:nvPicPr>
        <p:blipFill rotWithShape="1">
          <a:blip r:embed="rId2">
            <a:alphaModFix/>
          </a:blip>
          <a:srcRect b="0" l="0" r="9551" t="0"/>
          <a:stretch/>
        </p:blipFill>
        <p:spPr>
          <a:xfrm>
            <a:off x="6418625" y="812863"/>
            <a:ext cx="1778501" cy="373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650" y="818363"/>
            <a:ext cx="1778501" cy="383006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3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8" name="Google Shape;338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3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340" name="Google Shape;340;p23"/>
          <p:cNvSpPr/>
          <p:nvPr/>
        </p:nvSpPr>
        <p:spPr>
          <a:xfrm>
            <a:off x="7637013" y="365688"/>
            <a:ext cx="640200" cy="64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23"/>
          <p:cNvSpPr/>
          <p:nvPr/>
        </p:nvSpPr>
        <p:spPr>
          <a:xfrm>
            <a:off x="0" y="0"/>
            <a:ext cx="36513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42" name="Google Shape;342;p23"/>
          <p:cNvSpPr txBox="1"/>
          <p:nvPr>
            <p:ph type="title"/>
          </p:nvPr>
        </p:nvSpPr>
        <p:spPr>
          <a:xfrm>
            <a:off x="400275" y="2231100"/>
            <a:ext cx="30000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"/>
              <a:buNone/>
              <a:defRPr b="1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3" name="Google Shape;343;p23"/>
          <p:cNvSpPr txBox="1"/>
          <p:nvPr>
            <p:ph idx="1" type="subTitle"/>
          </p:nvPr>
        </p:nvSpPr>
        <p:spPr>
          <a:xfrm>
            <a:off x="406375" y="3271275"/>
            <a:ext cx="27468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 Semibold"/>
              <a:buNone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44" name="Google Shape;34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24913" y="751375"/>
            <a:ext cx="1939350" cy="39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37875" y="700450"/>
            <a:ext cx="1939350" cy="396402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23"/>
          <p:cNvSpPr/>
          <p:nvPr/>
        </p:nvSpPr>
        <p:spPr>
          <a:xfrm>
            <a:off x="4802288" y="1084950"/>
            <a:ext cx="384600" cy="116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3"/>
          <p:cNvSpPr txBox="1"/>
          <p:nvPr>
            <p:ph idx="2" type="title"/>
          </p:nvPr>
        </p:nvSpPr>
        <p:spPr>
          <a:xfrm>
            <a:off x="4105388" y="1005900"/>
            <a:ext cx="17784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600"/>
              <a:buFont typeface="Proxima Nova"/>
              <a:buNone/>
              <a:defRPr b="1" sz="600">
                <a:solidFill>
                  <a:srgbClr val="2D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48" name="Google Shape;348;p23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Wish Merchant Slide Template">
  <p:cSld name="TITLE_AND_BODY_1_1_1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4"/>
          <p:cNvSpPr/>
          <p:nvPr/>
        </p:nvSpPr>
        <p:spPr>
          <a:xfrm>
            <a:off x="0" y="0"/>
            <a:ext cx="36513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24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354" name="Google Shape;354;p24"/>
          <p:cNvSpPr/>
          <p:nvPr/>
        </p:nvSpPr>
        <p:spPr>
          <a:xfrm>
            <a:off x="7637013" y="365688"/>
            <a:ext cx="640200" cy="64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24"/>
          <p:cNvSpPr txBox="1"/>
          <p:nvPr>
            <p:ph type="title"/>
          </p:nvPr>
        </p:nvSpPr>
        <p:spPr>
          <a:xfrm>
            <a:off x="400275" y="2231100"/>
            <a:ext cx="3000000" cy="15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"/>
              <a:buNone/>
              <a:defRPr b="1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24"/>
          <p:cNvSpPr txBox="1"/>
          <p:nvPr>
            <p:ph idx="1" type="subTitle"/>
          </p:nvPr>
        </p:nvSpPr>
        <p:spPr>
          <a:xfrm>
            <a:off x="406375" y="3271275"/>
            <a:ext cx="27468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 Semibold"/>
              <a:buNone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57" name="Google Shape;357;p24"/>
          <p:cNvGrpSpPr/>
          <p:nvPr/>
        </p:nvGrpSpPr>
        <p:grpSpPr>
          <a:xfrm>
            <a:off x="789950" y="692525"/>
            <a:ext cx="7650697" cy="4302677"/>
            <a:chOff x="789950" y="692525"/>
            <a:chExt cx="7650697" cy="4302677"/>
          </a:xfrm>
        </p:grpSpPr>
        <p:pic>
          <p:nvPicPr>
            <p:cNvPr id="358" name="Google Shape;358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9950" y="692525"/>
              <a:ext cx="7650697" cy="43026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9" name="Google Shape;359;p24"/>
            <p:cNvSpPr/>
            <p:nvPr/>
          </p:nvSpPr>
          <p:spPr>
            <a:xfrm>
              <a:off x="3621525" y="1498550"/>
              <a:ext cx="4015500" cy="2761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4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Blank 1 1 1 2">
  <p:cSld name="TITLE_AND_BODY_1_1_1_2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25"/>
          <p:cNvSpPr/>
          <p:nvPr/>
        </p:nvSpPr>
        <p:spPr>
          <a:xfrm>
            <a:off x="0" y="0"/>
            <a:ext cx="5772300" cy="5143500"/>
          </a:xfrm>
          <a:prstGeom prst="rect">
            <a:avLst/>
          </a:prstGeom>
          <a:solidFill>
            <a:srgbClr val="F7F9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63" name="Google Shape;36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113640" y="1196827"/>
            <a:ext cx="1272421" cy="274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438" y="1148900"/>
            <a:ext cx="1387500" cy="2836081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25"/>
          <p:cNvSpPr/>
          <p:nvPr/>
        </p:nvSpPr>
        <p:spPr>
          <a:xfrm>
            <a:off x="4605607" y="1387558"/>
            <a:ext cx="275100" cy="83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5"/>
          <p:cNvSpPr txBox="1"/>
          <p:nvPr>
            <p:ph type="title"/>
          </p:nvPr>
        </p:nvSpPr>
        <p:spPr>
          <a:xfrm>
            <a:off x="4107013" y="1331001"/>
            <a:ext cx="12720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500"/>
              <a:buFont typeface="Proxima Nova"/>
              <a:buNone/>
              <a:defRPr b="1" sz="500">
                <a:solidFill>
                  <a:srgbClr val="2D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7" name="Google Shape;367;p25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25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370" name="Google Shape;370;p25"/>
          <p:cNvSpPr/>
          <p:nvPr/>
        </p:nvSpPr>
        <p:spPr>
          <a:xfrm>
            <a:off x="7637013" y="365688"/>
            <a:ext cx="640200" cy="64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875" y="700450"/>
            <a:ext cx="1939350" cy="39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0" y="1139678"/>
            <a:ext cx="1387635" cy="283632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25"/>
          <p:cNvSpPr txBox="1"/>
          <p:nvPr>
            <p:ph idx="1" type="body"/>
          </p:nvPr>
        </p:nvSpPr>
        <p:spPr>
          <a:xfrm>
            <a:off x="428725" y="4101025"/>
            <a:ext cx="2944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4" name="Google Shape;374;p25"/>
          <p:cNvSpPr txBox="1"/>
          <p:nvPr>
            <p:ph idx="2" type="body"/>
          </p:nvPr>
        </p:nvSpPr>
        <p:spPr>
          <a:xfrm>
            <a:off x="4049437" y="4101025"/>
            <a:ext cx="1387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5" name="Google Shape;375;p25"/>
          <p:cNvSpPr txBox="1"/>
          <p:nvPr>
            <p:ph idx="3"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6" name="Google Shape;376;p25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3175" y="1180512"/>
            <a:ext cx="1272401" cy="275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714" y="1149801"/>
            <a:ext cx="1387635" cy="2836326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25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Blank 1 1 1 2 2">
  <p:cSld name="TITLE_AND_BODY_1_1_1_2_2"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6"/>
          <p:cNvSpPr/>
          <p:nvPr/>
        </p:nvSpPr>
        <p:spPr>
          <a:xfrm>
            <a:off x="0" y="0"/>
            <a:ext cx="3897000" cy="5143500"/>
          </a:xfrm>
          <a:prstGeom prst="rect">
            <a:avLst/>
          </a:prstGeom>
          <a:solidFill>
            <a:srgbClr val="F7F9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2" name="Google Shape;382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98494" y="760507"/>
            <a:ext cx="1804889" cy="3886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7425" y="692525"/>
            <a:ext cx="1968125" cy="4022873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26"/>
          <p:cNvSpPr/>
          <p:nvPr/>
        </p:nvSpPr>
        <p:spPr>
          <a:xfrm>
            <a:off x="5196334" y="1031052"/>
            <a:ext cx="390300" cy="117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6"/>
          <p:cNvSpPr txBox="1"/>
          <p:nvPr>
            <p:ph type="title"/>
          </p:nvPr>
        </p:nvSpPr>
        <p:spPr>
          <a:xfrm>
            <a:off x="4489094" y="950829"/>
            <a:ext cx="18042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2D"/>
              </a:buClr>
              <a:buSzPts val="500"/>
              <a:buFont typeface="Proxima Nova"/>
              <a:buNone/>
              <a:defRPr b="1" sz="500">
                <a:solidFill>
                  <a:srgbClr val="2D2D2D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Proxima Nova"/>
              <a:buNone/>
              <a:defRPr b="1" sz="11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86" name="Google Shape;386;p26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26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389" name="Google Shape;389;p26"/>
          <p:cNvSpPr/>
          <p:nvPr/>
        </p:nvSpPr>
        <p:spPr>
          <a:xfrm>
            <a:off x="7637013" y="365688"/>
            <a:ext cx="640200" cy="64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0" name="Google Shape;39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0" y="1139678"/>
            <a:ext cx="1387635" cy="2836326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26"/>
          <p:cNvSpPr txBox="1"/>
          <p:nvPr>
            <p:ph idx="1" type="body"/>
          </p:nvPr>
        </p:nvSpPr>
        <p:spPr>
          <a:xfrm>
            <a:off x="428625" y="4193550"/>
            <a:ext cx="2944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92" name="Google Shape;392;p26"/>
          <p:cNvSpPr txBox="1"/>
          <p:nvPr>
            <p:ph idx="2" type="body"/>
          </p:nvPr>
        </p:nvSpPr>
        <p:spPr>
          <a:xfrm>
            <a:off x="6719238" y="2489913"/>
            <a:ext cx="16176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93" name="Google Shape;393;p26"/>
          <p:cNvSpPr txBox="1"/>
          <p:nvPr>
            <p:ph idx="3"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94" name="Google Shape;394;p26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5" name="Google Shape;39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3175" y="1180512"/>
            <a:ext cx="1272401" cy="2754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714" y="1149801"/>
            <a:ext cx="1387635" cy="2836326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26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Blank 1 1 1 2 1">
  <p:cSld name="TITLE_AND_BODY_1_1_1_2_1"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7"/>
          <p:cNvSpPr/>
          <p:nvPr/>
        </p:nvSpPr>
        <p:spPr>
          <a:xfrm>
            <a:off x="0" y="0"/>
            <a:ext cx="5772300" cy="5143500"/>
          </a:xfrm>
          <a:prstGeom prst="rect">
            <a:avLst/>
          </a:prstGeom>
          <a:solidFill>
            <a:srgbClr val="F7F9FA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0" name="Google Shape;400;p27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1" name="Google Shape;401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7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403" name="Google Shape;403;p27"/>
          <p:cNvSpPr/>
          <p:nvPr/>
        </p:nvSpPr>
        <p:spPr>
          <a:xfrm>
            <a:off x="7637013" y="365688"/>
            <a:ext cx="640200" cy="640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4" name="Google Shape;4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875" y="700450"/>
            <a:ext cx="1939350" cy="3964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5714" y="1149801"/>
            <a:ext cx="1387635" cy="283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9370" y="1149801"/>
            <a:ext cx="1387635" cy="283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620" y="1139678"/>
            <a:ext cx="1387635" cy="2836326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27"/>
          <p:cNvSpPr txBox="1"/>
          <p:nvPr>
            <p:ph idx="1" type="body"/>
          </p:nvPr>
        </p:nvSpPr>
        <p:spPr>
          <a:xfrm>
            <a:off x="428725" y="4101025"/>
            <a:ext cx="2944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09" name="Google Shape;409;p27"/>
          <p:cNvSpPr txBox="1"/>
          <p:nvPr>
            <p:ph idx="2" type="body"/>
          </p:nvPr>
        </p:nvSpPr>
        <p:spPr>
          <a:xfrm>
            <a:off x="4049437" y="4101025"/>
            <a:ext cx="13875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ctr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10" name="Google Shape;410;p27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11" name="Google Shape;411;p27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27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 3 (for speakers) 2 1">
  <p:cSld name="SECTION_TITLE_AND_DESCRIPTION_1_2_2_6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52988" y="1272424"/>
            <a:ext cx="2639369" cy="387107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28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6" name="Google Shape;4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28"/>
          <p:cNvSpPr txBox="1"/>
          <p:nvPr>
            <p:ph idx="12" type="sldNum"/>
          </p:nvPr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1" i="0" sz="900" u="none" cap="none" strike="noStrike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8" name="Google Shape;418;p28"/>
          <p:cNvSpPr txBox="1"/>
          <p:nvPr>
            <p:ph type="title"/>
          </p:nvPr>
        </p:nvSpPr>
        <p:spPr>
          <a:xfrm>
            <a:off x="352425" y="459125"/>
            <a:ext cx="8220000" cy="346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AA1"/>
              </a:buClr>
              <a:buSzPts val="2000"/>
              <a:buFont typeface="Proxima Nova"/>
              <a:buNone/>
              <a:defRPr b="1" sz="2000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AA1"/>
              </a:buClr>
              <a:buSzPts val="1600"/>
              <a:buFont typeface="Proxima Nova"/>
              <a:buNone/>
              <a:defRPr b="1" sz="1600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AA1"/>
              </a:buClr>
              <a:buSzPts val="1600"/>
              <a:buFont typeface="Proxima Nova"/>
              <a:buNone/>
              <a:defRPr b="1" sz="1600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AA1"/>
              </a:buClr>
              <a:buSzPts val="1600"/>
              <a:buFont typeface="Proxima Nova"/>
              <a:buNone/>
              <a:defRPr b="1" sz="1600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AA1"/>
              </a:buClr>
              <a:buSzPts val="1600"/>
              <a:buFont typeface="Proxima Nova"/>
              <a:buNone/>
              <a:defRPr b="1" sz="1600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AA1"/>
              </a:buClr>
              <a:buSzPts val="1600"/>
              <a:buFont typeface="Proxima Nova"/>
              <a:buNone/>
              <a:defRPr b="1" sz="1600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AA1"/>
              </a:buClr>
              <a:buSzPts val="1600"/>
              <a:buFont typeface="Proxima Nova"/>
              <a:buNone/>
              <a:defRPr b="1" sz="1600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AA1"/>
              </a:buClr>
              <a:buSzPts val="1600"/>
              <a:buFont typeface="Proxima Nova"/>
              <a:buNone/>
              <a:defRPr b="1" sz="1600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3AA1"/>
              </a:buClr>
              <a:buSzPts val="1600"/>
              <a:buFont typeface="Proxima Nova"/>
              <a:buNone/>
              <a:defRPr b="1" sz="1600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19" name="Google Shape;419;p28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rgbClr val="0E3AA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p28"/>
          <p:cNvPicPr preferRelativeResize="0"/>
          <p:nvPr/>
        </p:nvPicPr>
        <p:blipFill rotWithShape="1">
          <a:blip r:embed="rId4">
            <a:alphaModFix/>
          </a:blip>
          <a:srcRect b="31318" l="0" r="0" t="0"/>
          <a:stretch/>
        </p:blipFill>
        <p:spPr>
          <a:xfrm>
            <a:off x="4939025" y="1143000"/>
            <a:ext cx="2849818" cy="400050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28"/>
          <p:cNvSpPr txBox="1"/>
          <p:nvPr>
            <p:ph idx="1" type="body"/>
          </p:nvPr>
        </p:nvSpPr>
        <p:spPr>
          <a:xfrm>
            <a:off x="428625" y="2522050"/>
            <a:ext cx="2530200" cy="175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22" name="Google Shape;422;p28"/>
          <p:cNvSpPr txBox="1"/>
          <p:nvPr>
            <p:ph idx="2" type="title"/>
          </p:nvPr>
        </p:nvSpPr>
        <p:spPr>
          <a:xfrm>
            <a:off x="428625" y="1605000"/>
            <a:ext cx="2509800" cy="7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None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roxima Nova"/>
              <a:buNone/>
              <a:defRPr b="1" sz="2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23" name="Google Shape;423;p28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 &amp; Subtitle">
  <p:cSld name="TITLE_1_3"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9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 3 (for speakers) 1">
  <p:cSld name="SECTION_TITLE_AND_DESCRIPTION_1_2_1"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Custom Layout 1">
  <p:cSld name="CUSTOM_14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0" name="Google Shape;30;p4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4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pic>
        <p:nvPicPr>
          <p:cNvPr id="34" name="Google Shape;34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950" y="356600"/>
            <a:ext cx="7484099" cy="3878525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idx="1" type="body"/>
          </p:nvPr>
        </p:nvSpPr>
        <p:spPr>
          <a:xfrm>
            <a:off x="428625" y="2365200"/>
            <a:ext cx="21693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6" name="Google Shape;36;p4"/>
          <p:cNvSpPr txBox="1"/>
          <p:nvPr>
            <p:ph idx="2" type="body"/>
          </p:nvPr>
        </p:nvSpPr>
        <p:spPr>
          <a:xfrm>
            <a:off x="428625" y="1905000"/>
            <a:ext cx="2169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810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810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810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810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810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810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3" type="body"/>
          </p:nvPr>
        </p:nvSpPr>
        <p:spPr>
          <a:xfrm>
            <a:off x="428625" y="3804300"/>
            <a:ext cx="21693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4" type="body"/>
          </p:nvPr>
        </p:nvSpPr>
        <p:spPr>
          <a:xfrm>
            <a:off x="428625" y="3344100"/>
            <a:ext cx="2169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810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810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810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810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810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810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 3 (for speakers) 2 4 3">
  <p:cSld name="SECTION_TITLE_AND_DESCRIPTION_1_2_2_4_3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1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29" name="Google Shape;429;p31"/>
          <p:cNvSpPr txBox="1"/>
          <p:nvPr>
            <p:ph idx="1" type="body"/>
          </p:nvPr>
        </p:nvSpPr>
        <p:spPr>
          <a:xfrm>
            <a:off x="428625" y="1371600"/>
            <a:ext cx="2334000" cy="2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30" name="Google Shape;430;p31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31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1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434" name="Google Shape;434;p31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432">
          <p15:clr>
            <a:srgbClr val="FA7B17"/>
          </p15:clr>
        </p15:guide>
        <p15:guide id="2" pos="270">
          <p15:clr>
            <a:srgbClr val="FA7B17"/>
          </p15:clr>
        </p15:guide>
        <p15:guide id="3" pos="5214">
          <p15:clr>
            <a:srgbClr val="FA7B17"/>
          </p15:clr>
        </p15:guide>
        <p15:guide id="4" pos="1728">
          <p15:clr>
            <a:srgbClr val="FA7B17"/>
          </p15:clr>
        </p15:guide>
        <p15:guide id="5" orient="horz" pos="2970">
          <p15:clr>
            <a:srgbClr val="FA7B17"/>
          </p15:clr>
        </p15:guide>
        <p15:guide id="6" pos="2160">
          <p15:clr>
            <a:srgbClr val="FA7B17"/>
          </p15:clr>
        </p15:guide>
        <p15:guide id="7" orient="horz" pos="864">
          <p15:clr>
            <a:srgbClr val="FA7B17"/>
          </p15:clr>
        </p15:guide>
        <p15:guide id="8" orient="horz" pos="720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Caption 2">
  <p:cSld name="CAPTION_ONLY_4">
    <p:bg>
      <p:bgPr>
        <a:solidFill>
          <a:srgbClr val="2FB7EC"/>
        </a:solidFill>
      </p:bgPr>
    </p:bg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2"/>
          <p:cNvSpPr txBox="1"/>
          <p:nvPr>
            <p:ph type="title"/>
          </p:nvPr>
        </p:nvSpPr>
        <p:spPr>
          <a:xfrm>
            <a:off x="341700" y="3200450"/>
            <a:ext cx="3195900" cy="1147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●"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Char char="○"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Char char="■"/>
              <a:defRPr sz="4200"/>
            </a:lvl9pPr>
          </a:lstStyle>
          <a:p/>
        </p:txBody>
      </p:sp>
      <p:sp>
        <p:nvSpPr>
          <p:cNvPr id="437" name="Google Shape;437;p32"/>
          <p:cNvSpPr txBox="1"/>
          <p:nvPr>
            <p:ph idx="1" type="subTitle"/>
          </p:nvPr>
        </p:nvSpPr>
        <p:spPr>
          <a:xfrm>
            <a:off x="341700" y="4239425"/>
            <a:ext cx="40452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oxima Nova"/>
              <a:buNone/>
              <a:defRPr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roxima Nova"/>
              <a:buNone/>
              <a:defRPr sz="18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38" name="Google Shape;438;p32"/>
          <p:cNvSpPr/>
          <p:nvPr/>
        </p:nvSpPr>
        <p:spPr>
          <a:xfrm>
            <a:off x="-23700" y="5076900"/>
            <a:ext cx="9191400" cy="11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39" name="Google Shape;439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66600" y="4694250"/>
            <a:ext cx="366800" cy="25007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buNone/>
              <a:defRPr sz="130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Blank 1 3">
  <p:cSld name="TITLE_AND_BODY_1_3"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33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 &amp; Subtitle 1">
  <p:cSld name="TITLE_1_3_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4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45" name="Google Shape;445;p34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46" name="Google Shape;446;p34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TITLE_3">
  <p:cSld name="TITLE_3"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449" name="Google Shape;449;p3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0" name="Google Shape;45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Custom Layout 1 1">
  <p:cSld name="CUSTOM_14_1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" type="body"/>
          </p:nvPr>
        </p:nvSpPr>
        <p:spPr>
          <a:xfrm>
            <a:off x="428625" y="1984200"/>
            <a:ext cx="21693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3" name="Google Shape;43;p5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5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28625" y="1524000"/>
            <a:ext cx="2169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810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810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810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810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810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810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3" type="body"/>
          </p:nvPr>
        </p:nvSpPr>
        <p:spPr>
          <a:xfrm>
            <a:off x="428625" y="3423300"/>
            <a:ext cx="21693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49" name="Google Shape;49;p5"/>
          <p:cNvSpPr txBox="1"/>
          <p:nvPr>
            <p:ph idx="4" type="body"/>
          </p:nvPr>
        </p:nvSpPr>
        <p:spPr>
          <a:xfrm>
            <a:off x="428625" y="2963100"/>
            <a:ext cx="21693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810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810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810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810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810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810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●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810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Proxima Nova"/>
              <a:buChar char="○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810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2400"/>
              <a:buFont typeface="Proxima Nova"/>
              <a:buChar char="■"/>
              <a:defRPr b="1" sz="24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0" name="Google Shape;50;p5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Custom Layout 1 1 1">
  <p:cSld name="CUSTOM_14_1_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roxima Nova"/>
              <a:buNone/>
              <a:defRPr b="1" sz="16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1307475" y="1984200"/>
            <a:ext cx="24390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4" name="Google Shape;54;p6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6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6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58" name="Google Shape;58;p6"/>
          <p:cNvSpPr txBox="1"/>
          <p:nvPr>
            <p:ph idx="2" type="body"/>
          </p:nvPr>
        </p:nvSpPr>
        <p:spPr>
          <a:xfrm>
            <a:off x="1307475" y="1600200"/>
            <a:ext cx="24390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59" name="Google Shape;59;p6"/>
          <p:cNvSpPr txBox="1"/>
          <p:nvPr>
            <p:ph idx="3" type="body"/>
          </p:nvPr>
        </p:nvSpPr>
        <p:spPr>
          <a:xfrm>
            <a:off x="1307475" y="3423300"/>
            <a:ext cx="24390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4" type="body"/>
          </p:nvPr>
        </p:nvSpPr>
        <p:spPr>
          <a:xfrm>
            <a:off x="1307475" y="3039300"/>
            <a:ext cx="24390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5" type="body"/>
          </p:nvPr>
        </p:nvSpPr>
        <p:spPr>
          <a:xfrm>
            <a:off x="5762029" y="1984200"/>
            <a:ext cx="24390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6" type="body"/>
          </p:nvPr>
        </p:nvSpPr>
        <p:spPr>
          <a:xfrm>
            <a:off x="5762029" y="1600200"/>
            <a:ext cx="24390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7" type="body"/>
          </p:nvPr>
        </p:nvSpPr>
        <p:spPr>
          <a:xfrm>
            <a:off x="5762029" y="3423300"/>
            <a:ext cx="2439000" cy="84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●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Proxima Nova"/>
              <a:buChar char="○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200"/>
              <a:buFont typeface="Proxima Nova"/>
              <a:buChar char="■"/>
              <a:defRPr sz="12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8" type="body"/>
          </p:nvPr>
        </p:nvSpPr>
        <p:spPr>
          <a:xfrm>
            <a:off x="5762029" y="3039300"/>
            <a:ext cx="2439000" cy="2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429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429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429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429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429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429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●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429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Proxima Nova"/>
              <a:buChar char="○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429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800"/>
              <a:buFont typeface="Proxima Nova"/>
              <a:buChar char="■"/>
              <a:defRPr b="1" sz="1800">
                <a:solidFill>
                  <a:schemeClr val="accent5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5" name="Google Shape;65;p6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Standard 2">
  <p:cSld name="CUSTOM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/>
          <p:nvPr/>
        </p:nvSpPr>
        <p:spPr>
          <a:xfrm>
            <a:off x="0" y="0"/>
            <a:ext cx="36513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7"/>
          <p:cNvSpPr txBox="1"/>
          <p:nvPr>
            <p:ph type="title"/>
          </p:nvPr>
        </p:nvSpPr>
        <p:spPr>
          <a:xfrm>
            <a:off x="400275" y="623025"/>
            <a:ext cx="3151500" cy="99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roxima Nova"/>
              <a:buNone/>
              <a:defRPr b="1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" type="subTitle"/>
          </p:nvPr>
        </p:nvSpPr>
        <p:spPr>
          <a:xfrm>
            <a:off x="406375" y="1620825"/>
            <a:ext cx="2317800" cy="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xima Nova Semibold"/>
              <a:buNone/>
              <a:defRPr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2" type="body"/>
          </p:nvPr>
        </p:nvSpPr>
        <p:spPr>
          <a:xfrm>
            <a:off x="4019550" y="1143000"/>
            <a:ext cx="4257600" cy="26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1" name="Google Shape;71;p7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7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7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75" name="Google Shape;75;p7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Standard 1">
  <p:cSld name="CUSTOM_3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idx="1" type="subTitle"/>
          </p:nvPr>
        </p:nvSpPr>
        <p:spPr>
          <a:xfrm>
            <a:off x="428625" y="1129875"/>
            <a:ext cx="2361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78" name="Google Shape;78;p8"/>
          <p:cNvSpPr txBox="1"/>
          <p:nvPr>
            <p:ph idx="2" type="body"/>
          </p:nvPr>
        </p:nvSpPr>
        <p:spPr>
          <a:xfrm>
            <a:off x="428625" y="1617425"/>
            <a:ext cx="22632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9" name="Google Shape;79;p8"/>
          <p:cNvSpPr txBox="1"/>
          <p:nvPr>
            <p:ph idx="3" type="subTitle"/>
          </p:nvPr>
        </p:nvSpPr>
        <p:spPr>
          <a:xfrm>
            <a:off x="5719225" y="1129875"/>
            <a:ext cx="2755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80" name="Google Shape;80;p8"/>
          <p:cNvSpPr txBox="1"/>
          <p:nvPr>
            <p:ph idx="4" type="body"/>
          </p:nvPr>
        </p:nvSpPr>
        <p:spPr>
          <a:xfrm>
            <a:off x="5719225" y="1617425"/>
            <a:ext cx="22632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1" name="Google Shape;81;p8"/>
          <p:cNvSpPr txBox="1"/>
          <p:nvPr>
            <p:ph idx="5" type="subTitle"/>
          </p:nvPr>
        </p:nvSpPr>
        <p:spPr>
          <a:xfrm>
            <a:off x="2959650" y="1129875"/>
            <a:ext cx="23616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Proxima Nova Semibold"/>
              <a:buNone/>
              <a:defRPr sz="1200">
                <a:solidFill>
                  <a:schemeClr val="accent6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/>
        </p:txBody>
      </p:sp>
      <p:sp>
        <p:nvSpPr>
          <p:cNvPr id="82" name="Google Shape;82;p8"/>
          <p:cNvSpPr txBox="1"/>
          <p:nvPr>
            <p:ph idx="6" type="body"/>
          </p:nvPr>
        </p:nvSpPr>
        <p:spPr>
          <a:xfrm>
            <a:off x="2959650" y="1617425"/>
            <a:ext cx="22632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>
            <a:lvl1pPr indent="-2921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2921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2921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2921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2921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2921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2921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●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2921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○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2921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Proxima Nova"/>
              <a:buChar char="■"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3" name="Google Shape;83;p8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86" name="Google Shape;86;p8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7" name="Google Shape;87;p8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8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Process 1">
  <p:cSld name="CUSTOM_1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>
            <a:off x="428625" y="1143000"/>
            <a:ext cx="7848600" cy="719100"/>
          </a:xfrm>
          <a:prstGeom prst="rect">
            <a:avLst/>
          </a:prstGeom>
          <a:solidFill>
            <a:srgbClr val="0227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1" name="Google Shape;91;p9"/>
          <p:cNvSpPr/>
          <p:nvPr/>
        </p:nvSpPr>
        <p:spPr>
          <a:xfrm>
            <a:off x="428625" y="1856132"/>
            <a:ext cx="7109700" cy="719100"/>
          </a:xfrm>
          <a:prstGeom prst="rect">
            <a:avLst/>
          </a:prstGeom>
          <a:solidFill>
            <a:srgbClr val="305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2" name="Google Shape;92;p9"/>
          <p:cNvSpPr/>
          <p:nvPr/>
        </p:nvSpPr>
        <p:spPr>
          <a:xfrm>
            <a:off x="428625" y="2569541"/>
            <a:ext cx="6528300" cy="719100"/>
          </a:xfrm>
          <a:prstGeom prst="rect">
            <a:avLst/>
          </a:prstGeom>
          <a:solidFill>
            <a:srgbClr val="7996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3" name="Google Shape;93;p9"/>
          <p:cNvSpPr/>
          <p:nvPr/>
        </p:nvSpPr>
        <p:spPr>
          <a:xfrm>
            <a:off x="428625" y="3282968"/>
            <a:ext cx="5703600" cy="719100"/>
          </a:xfrm>
          <a:prstGeom prst="rect">
            <a:avLst/>
          </a:prstGeom>
          <a:solidFill>
            <a:srgbClr val="ADC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4" name="Google Shape;94;p9"/>
          <p:cNvSpPr/>
          <p:nvPr/>
        </p:nvSpPr>
        <p:spPr>
          <a:xfrm>
            <a:off x="428625" y="3996395"/>
            <a:ext cx="4785300" cy="719100"/>
          </a:xfrm>
          <a:prstGeom prst="rect">
            <a:avLst/>
          </a:prstGeom>
          <a:solidFill>
            <a:srgbClr val="D0DB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95" name="Google Shape;95;p9"/>
          <p:cNvSpPr txBox="1"/>
          <p:nvPr>
            <p:ph type="title"/>
          </p:nvPr>
        </p:nvSpPr>
        <p:spPr>
          <a:xfrm>
            <a:off x="736754" y="1306441"/>
            <a:ext cx="436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b="1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6" name="Google Shape;96;p9"/>
          <p:cNvSpPr txBox="1"/>
          <p:nvPr>
            <p:ph idx="2" type="title"/>
          </p:nvPr>
        </p:nvSpPr>
        <p:spPr>
          <a:xfrm>
            <a:off x="6483782" y="1399922"/>
            <a:ext cx="160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"/>
              <a:buNone/>
              <a:defRPr b="1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97" name="Google Shape;97;p9"/>
          <p:cNvSpPr txBox="1"/>
          <p:nvPr>
            <p:ph idx="3" type="title"/>
          </p:nvPr>
        </p:nvSpPr>
        <p:spPr>
          <a:xfrm>
            <a:off x="5747280" y="2113183"/>
            <a:ext cx="160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"/>
              <a:buNone/>
              <a:defRPr b="1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98" name="Google Shape;98;p9"/>
          <p:cNvSpPr txBox="1"/>
          <p:nvPr>
            <p:ph idx="4" type="title"/>
          </p:nvPr>
        </p:nvSpPr>
        <p:spPr>
          <a:xfrm>
            <a:off x="5165790" y="2826471"/>
            <a:ext cx="160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"/>
              <a:buNone/>
              <a:defRPr b="1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99" name="Google Shape;99;p9"/>
          <p:cNvSpPr txBox="1"/>
          <p:nvPr>
            <p:ph idx="5" type="title"/>
          </p:nvPr>
        </p:nvSpPr>
        <p:spPr>
          <a:xfrm>
            <a:off x="4341170" y="3539889"/>
            <a:ext cx="160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Proxima Nova"/>
              <a:buNone/>
              <a:defRPr b="1" sz="8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0" name="Google Shape;100;p9"/>
          <p:cNvSpPr txBox="1"/>
          <p:nvPr>
            <p:ph idx="6" type="title"/>
          </p:nvPr>
        </p:nvSpPr>
        <p:spPr>
          <a:xfrm>
            <a:off x="3414836" y="4279779"/>
            <a:ext cx="160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Proxima Nova"/>
              <a:buNone/>
              <a:defRPr b="1" sz="8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1" name="Google Shape;101;p9"/>
          <p:cNvSpPr txBox="1"/>
          <p:nvPr>
            <p:ph idx="1" type="subTitle"/>
          </p:nvPr>
        </p:nvSpPr>
        <p:spPr>
          <a:xfrm>
            <a:off x="736754" y="1529632"/>
            <a:ext cx="3114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roxima Nova"/>
              <a:buNone/>
              <a:defRPr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" name="Google Shape;102;p9"/>
          <p:cNvSpPr txBox="1"/>
          <p:nvPr>
            <p:ph idx="7" type="title"/>
          </p:nvPr>
        </p:nvSpPr>
        <p:spPr>
          <a:xfrm>
            <a:off x="736754" y="1993049"/>
            <a:ext cx="436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b="1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3" name="Google Shape;103;p9"/>
          <p:cNvSpPr txBox="1"/>
          <p:nvPr>
            <p:ph idx="8" type="subTitle"/>
          </p:nvPr>
        </p:nvSpPr>
        <p:spPr>
          <a:xfrm>
            <a:off x="736754" y="2216240"/>
            <a:ext cx="3114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roxima Nova"/>
              <a:buNone/>
              <a:defRPr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4" name="Google Shape;104;p9"/>
          <p:cNvSpPr txBox="1"/>
          <p:nvPr>
            <p:ph idx="9" type="title"/>
          </p:nvPr>
        </p:nvSpPr>
        <p:spPr>
          <a:xfrm>
            <a:off x="736754" y="2706328"/>
            <a:ext cx="436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b="1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05" name="Google Shape;105;p9"/>
          <p:cNvSpPr txBox="1"/>
          <p:nvPr>
            <p:ph idx="13" type="subTitle"/>
          </p:nvPr>
        </p:nvSpPr>
        <p:spPr>
          <a:xfrm>
            <a:off x="736754" y="2929519"/>
            <a:ext cx="3114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roxima Nova"/>
              <a:buNone/>
              <a:defRPr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9"/>
          <p:cNvSpPr txBox="1"/>
          <p:nvPr>
            <p:ph idx="14" type="title"/>
          </p:nvPr>
        </p:nvSpPr>
        <p:spPr>
          <a:xfrm>
            <a:off x="736754" y="3419746"/>
            <a:ext cx="436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7" name="Google Shape;107;p9"/>
          <p:cNvSpPr txBox="1"/>
          <p:nvPr>
            <p:ph idx="15" type="subTitle"/>
          </p:nvPr>
        </p:nvSpPr>
        <p:spPr>
          <a:xfrm>
            <a:off x="736754" y="3642937"/>
            <a:ext cx="3114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roxima Nova"/>
              <a:buNone/>
              <a:defRPr sz="10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8" name="Google Shape;108;p9"/>
          <p:cNvSpPr txBox="1"/>
          <p:nvPr>
            <p:ph idx="16" type="title"/>
          </p:nvPr>
        </p:nvSpPr>
        <p:spPr>
          <a:xfrm>
            <a:off x="736754" y="4159636"/>
            <a:ext cx="436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09" name="Google Shape;109;p9"/>
          <p:cNvSpPr txBox="1"/>
          <p:nvPr>
            <p:ph idx="17" type="subTitle"/>
          </p:nvPr>
        </p:nvSpPr>
        <p:spPr>
          <a:xfrm>
            <a:off x="736754" y="4382827"/>
            <a:ext cx="3114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roxima Nova"/>
              <a:buNone/>
              <a:defRPr sz="10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10" name="Google Shape;110;p9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9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113" name="Google Shape;113;p9"/>
          <p:cNvSpPr txBox="1"/>
          <p:nvPr>
            <p:ph idx="18"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14" name="Google Shape;114;p9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9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 matchingName="Process 1 1">
  <p:cSld name="CUSTOM_11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/>
        </p:nvSpPr>
        <p:spPr>
          <a:xfrm flipH="1" rot="10800000">
            <a:off x="428625" y="3996395"/>
            <a:ext cx="7848600" cy="719100"/>
          </a:xfrm>
          <a:prstGeom prst="rect">
            <a:avLst/>
          </a:prstGeom>
          <a:solidFill>
            <a:srgbClr val="02278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18" name="Google Shape;118;p10"/>
          <p:cNvSpPr/>
          <p:nvPr/>
        </p:nvSpPr>
        <p:spPr>
          <a:xfrm flipH="1" rot="10800000">
            <a:off x="428625" y="3283263"/>
            <a:ext cx="7109700" cy="719100"/>
          </a:xfrm>
          <a:prstGeom prst="rect">
            <a:avLst/>
          </a:prstGeom>
          <a:solidFill>
            <a:srgbClr val="305B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19" name="Google Shape;119;p10"/>
          <p:cNvSpPr/>
          <p:nvPr/>
        </p:nvSpPr>
        <p:spPr>
          <a:xfrm flipH="1" rot="10800000">
            <a:off x="428625" y="2569854"/>
            <a:ext cx="6528300" cy="719100"/>
          </a:xfrm>
          <a:prstGeom prst="rect">
            <a:avLst/>
          </a:prstGeom>
          <a:solidFill>
            <a:srgbClr val="7996F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20" name="Google Shape;120;p10"/>
          <p:cNvSpPr/>
          <p:nvPr/>
        </p:nvSpPr>
        <p:spPr>
          <a:xfrm flipH="1" rot="10800000">
            <a:off x="428625" y="1856427"/>
            <a:ext cx="5703600" cy="719100"/>
          </a:xfrm>
          <a:prstGeom prst="rect">
            <a:avLst/>
          </a:prstGeom>
          <a:solidFill>
            <a:srgbClr val="ADC0F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21" name="Google Shape;121;p10"/>
          <p:cNvSpPr/>
          <p:nvPr/>
        </p:nvSpPr>
        <p:spPr>
          <a:xfrm flipH="1" rot="10800000">
            <a:off x="428625" y="1143000"/>
            <a:ext cx="4785300" cy="719100"/>
          </a:xfrm>
          <a:prstGeom prst="rect">
            <a:avLst/>
          </a:prstGeom>
          <a:solidFill>
            <a:srgbClr val="D0DB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122" name="Google Shape;122;p10"/>
          <p:cNvSpPr/>
          <p:nvPr/>
        </p:nvSpPr>
        <p:spPr>
          <a:xfrm>
            <a:off x="8665700" y="-13300"/>
            <a:ext cx="478500" cy="51777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81263" y="220513"/>
            <a:ext cx="289274" cy="19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0"/>
          <p:cNvSpPr txBox="1"/>
          <p:nvPr/>
        </p:nvSpPr>
        <p:spPr>
          <a:xfrm>
            <a:off x="8680550" y="2375050"/>
            <a:ext cx="4785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true" sz="9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  <p:sp>
        <p:nvSpPr>
          <p:cNvPr id="125" name="Google Shape;125;p10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1D53"/>
              </a:buClr>
              <a:buSzPts val="1600"/>
              <a:buFont typeface="Proxima Nova"/>
              <a:buNone/>
              <a:defRPr b="1" sz="1600">
                <a:solidFill>
                  <a:srgbClr val="001D5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126" name="Google Shape;126;p10"/>
          <p:cNvSpPr/>
          <p:nvPr/>
        </p:nvSpPr>
        <p:spPr>
          <a:xfrm>
            <a:off x="304165" y="459050"/>
            <a:ext cx="48300" cy="23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0"/>
          <p:cNvSpPr txBox="1"/>
          <p:nvPr>
            <p:ph idx="2" type="title"/>
          </p:nvPr>
        </p:nvSpPr>
        <p:spPr>
          <a:xfrm>
            <a:off x="736754" y="1306441"/>
            <a:ext cx="436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28" name="Google Shape;128;p10"/>
          <p:cNvSpPr txBox="1"/>
          <p:nvPr>
            <p:ph idx="1" type="subTitle"/>
          </p:nvPr>
        </p:nvSpPr>
        <p:spPr>
          <a:xfrm>
            <a:off x="736754" y="1529632"/>
            <a:ext cx="3114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roxima Nova"/>
              <a:buNone/>
              <a:defRPr sz="10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29" name="Google Shape;129;p10"/>
          <p:cNvSpPr txBox="1"/>
          <p:nvPr>
            <p:ph idx="3" type="title"/>
          </p:nvPr>
        </p:nvSpPr>
        <p:spPr>
          <a:xfrm>
            <a:off x="736754" y="1993049"/>
            <a:ext cx="436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Proxima Nova"/>
              <a:buNone/>
              <a:defRPr b="1" sz="16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0" name="Google Shape;130;p10"/>
          <p:cNvSpPr txBox="1"/>
          <p:nvPr>
            <p:ph idx="4" type="subTitle"/>
          </p:nvPr>
        </p:nvSpPr>
        <p:spPr>
          <a:xfrm>
            <a:off x="736754" y="2216240"/>
            <a:ext cx="3114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Proxima Nova"/>
              <a:buNone/>
              <a:defRPr sz="10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1" name="Google Shape;131;p10"/>
          <p:cNvSpPr txBox="1"/>
          <p:nvPr>
            <p:ph idx="5" type="title"/>
          </p:nvPr>
        </p:nvSpPr>
        <p:spPr>
          <a:xfrm>
            <a:off x="736754" y="2706328"/>
            <a:ext cx="436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b="1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132" name="Google Shape;132;p10"/>
          <p:cNvSpPr txBox="1"/>
          <p:nvPr>
            <p:ph idx="6" type="subTitle"/>
          </p:nvPr>
        </p:nvSpPr>
        <p:spPr>
          <a:xfrm>
            <a:off x="736754" y="2929519"/>
            <a:ext cx="3114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roxima Nova"/>
              <a:buNone/>
              <a:defRPr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10"/>
          <p:cNvSpPr txBox="1"/>
          <p:nvPr>
            <p:ph idx="7" type="title"/>
          </p:nvPr>
        </p:nvSpPr>
        <p:spPr>
          <a:xfrm>
            <a:off x="736754" y="3419746"/>
            <a:ext cx="436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b="1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4" name="Google Shape;134;p10"/>
          <p:cNvSpPr txBox="1"/>
          <p:nvPr>
            <p:ph idx="8" type="subTitle"/>
          </p:nvPr>
        </p:nvSpPr>
        <p:spPr>
          <a:xfrm>
            <a:off x="736754" y="3642937"/>
            <a:ext cx="3114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roxima Nova"/>
              <a:buNone/>
              <a:defRPr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5" name="Google Shape;135;p10"/>
          <p:cNvSpPr txBox="1"/>
          <p:nvPr>
            <p:ph idx="9" type="title"/>
          </p:nvPr>
        </p:nvSpPr>
        <p:spPr>
          <a:xfrm>
            <a:off x="736754" y="4159636"/>
            <a:ext cx="436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Proxima Nova"/>
              <a:buNone/>
              <a:defRPr b="1" sz="16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00"/>
              <a:buNone/>
              <a:defRPr sz="9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6" name="Google Shape;136;p10"/>
          <p:cNvSpPr txBox="1"/>
          <p:nvPr>
            <p:ph idx="13" type="subTitle"/>
          </p:nvPr>
        </p:nvSpPr>
        <p:spPr>
          <a:xfrm>
            <a:off x="736754" y="4382827"/>
            <a:ext cx="3114900" cy="2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roxima Nova"/>
              <a:buNone/>
              <a:defRPr sz="1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00"/>
              <a:buNone/>
              <a:defRPr sz="10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37" name="Google Shape;137;p10"/>
          <p:cNvSpPr txBox="1"/>
          <p:nvPr>
            <p:ph idx="14" type="title"/>
          </p:nvPr>
        </p:nvSpPr>
        <p:spPr>
          <a:xfrm>
            <a:off x="6483782" y="4279779"/>
            <a:ext cx="160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"/>
              <a:buNone/>
              <a:defRPr b="1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38" name="Google Shape;138;p10"/>
          <p:cNvSpPr txBox="1"/>
          <p:nvPr>
            <p:ph idx="15" type="title"/>
          </p:nvPr>
        </p:nvSpPr>
        <p:spPr>
          <a:xfrm>
            <a:off x="5747280" y="3566517"/>
            <a:ext cx="160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"/>
              <a:buNone/>
              <a:defRPr b="1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39" name="Google Shape;139;p10"/>
          <p:cNvSpPr txBox="1"/>
          <p:nvPr>
            <p:ph idx="16" type="title"/>
          </p:nvPr>
        </p:nvSpPr>
        <p:spPr>
          <a:xfrm>
            <a:off x="5165790" y="2853229"/>
            <a:ext cx="160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roxima Nova"/>
              <a:buNone/>
              <a:defRPr b="1" sz="8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40" name="Google Shape;140;p10"/>
          <p:cNvSpPr txBox="1"/>
          <p:nvPr>
            <p:ph idx="17" type="title"/>
          </p:nvPr>
        </p:nvSpPr>
        <p:spPr>
          <a:xfrm>
            <a:off x="4341170" y="2139811"/>
            <a:ext cx="160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Proxima Nova"/>
              <a:buNone/>
              <a:defRPr b="1" sz="8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41" name="Google Shape;141;p10"/>
          <p:cNvSpPr txBox="1"/>
          <p:nvPr>
            <p:ph idx="18" type="title"/>
          </p:nvPr>
        </p:nvSpPr>
        <p:spPr>
          <a:xfrm>
            <a:off x="3414836" y="1399922"/>
            <a:ext cx="1601100" cy="2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800"/>
              <a:buFont typeface="Proxima Nova"/>
              <a:buNone/>
              <a:defRPr b="1" sz="800">
                <a:solidFill>
                  <a:schemeClr val="accent6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00"/>
              <a:buNone/>
              <a:defRPr sz="700">
                <a:solidFill>
                  <a:schemeClr val="accent6"/>
                </a:solidFill>
              </a:defRPr>
            </a:lvl9pPr>
          </a:lstStyle>
          <a:p/>
        </p:txBody>
      </p:sp>
      <p:sp>
        <p:nvSpPr>
          <p:cNvPr id="142" name="Google Shape;142;p10"/>
          <p:cNvSpPr txBox="1"/>
          <p:nvPr/>
        </p:nvSpPr>
        <p:spPr>
          <a:xfrm>
            <a:off x="8614400" y="4715400"/>
            <a:ext cx="6228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true" sz="5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© 2021 ContextLogic Inc.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b="1" sz="5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0">
          <p15:clr>
            <a:srgbClr val="FA7B17"/>
          </p15:clr>
        </p15:guide>
      </p15:sldGuideLst>
    </p:ext>
  </p:extLst>
</p:sldLayout>
</file>

<file path=ppt/slideMasters/_rels/slideMaster1.xml.rels><?xml version="1.0" encoding="utf-8"?>
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70">
          <p15:clr>
            <a:srgbClr val="EA4335"/>
          </p15:clr>
        </p15:guide>
        <p15:guide id="2" pos="5214">
          <p15:clr>
            <a:srgbClr val="EA4335"/>
          </p15:clr>
        </p15:guide>
        <p15:guide id="3" orient="horz" pos="436">
          <p15:clr>
            <a:srgbClr val="EA4335"/>
          </p15:clr>
        </p15:guide>
        <p15:guide id="4" orient="horz" pos="2970">
          <p15:clr>
            <a:srgbClr val="EA4335"/>
          </p15:clr>
        </p15:guide>
        <p15:guide id="5" orient="horz" pos="720">
          <p15:clr>
            <a:srgbClr val="EA4335"/>
          </p15:clr>
        </p15:guide>
        <p15:guide id="6" orient="horz" pos="864">
          <p15:clr>
            <a:srgbClr val="EA4335"/>
          </p15:clr>
        </p15:guide>
        <p15:guide id="7" pos="5468">
          <p15:clr>
            <a:srgbClr val="EA4335"/>
          </p15:clr>
        </p15:guide>
      </p15:sldGuideLst>
    </p:ext>
  </p:ext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55.png"/><Relationship Id="rId9" Type="http://schemas.openxmlformats.org/officeDocument/2006/relationships/image" Target="../media/image18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3.png"/><Relationship Id="rId8" Type="http://schemas.openxmlformats.org/officeDocument/2006/relationships/image" Target="../media/image21.png"/><Relationship Id="rId11" Type="http://schemas.openxmlformats.org/officeDocument/2006/relationships/image" Target="../media/image29.png"/><Relationship Id="rId10" Type="http://schemas.openxmlformats.org/officeDocument/2006/relationships/image" Target="../media/image24.png"/>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erchantfaq.wish.com/hc/en-us/articles/115002117074" TargetMode="External"/><Relationship Id="rId4" Type="http://schemas.openxmlformats.org/officeDocument/2006/relationships/hyperlink" Target="https://merchantfaq.wish.com/hc/en-us/articles/360011669513-What-sub-regions-can-I-enable-or-disable-within-a-destination-country-" TargetMode="External"/><Relationship Id="rId9" Type="http://schemas.openxmlformats.org/officeDocument/2006/relationships/hyperlink" Target="https://merchantfaq.wish.com/hc/en-us/articles/360000107813-List-of-Shipping-Countries-Regions" TargetMode="External"/><Relationship Id="rId5" Type="http://schemas.openxmlformats.org/officeDocument/2006/relationships/hyperlink" Target="https://merchantfaq.wish.com/hc/en-us/articles/204529848-How-Do-I-Add-Products-" TargetMode="External"/><Relationship Id="rId6" Type="http://schemas.openxmlformats.org/officeDocument/2006/relationships/hyperlink" Target="https://merchantfaq.wish.com/hc/en-us/articles/360011669513-What-sub-regions-can-I-enable-or-disable-within-a-destination-country-" TargetMode="External"/><Relationship Id="rId7" Type="http://schemas.openxmlformats.org/officeDocument/2006/relationships/hyperlink" Target="https://merchantfaq.wish.com/hc/en-us/articles/360059361593-Customize-shipping-price-and-max-delivery-days-to-increase-customer-conversion-and-product-sales" TargetMode="External"/><Relationship Id="rId8" Type="http://schemas.openxmlformats.org/officeDocument/2006/relationships/hyperlink" Target="https://merchantfaq.wish.com/hc/en-us/articles/204529768-How-do-I-edit-the-quantity-or-inventory-for-my-products-" TargetMode="External"/>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Relationship Id="rId5" Type="http://schemas.openxmlformats.org/officeDocument/2006/relationships/image" Target="../media/image27.png"/>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6.png"/><Relationship Id="rId4" Type="http://schemas.openxmlformats.org/officeDocument/2006/relationships/image" Target="../media/image33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merchantfaq.wish.com/hc/en-us/sections/360010589054" TargetMode="External"/><Relationship Id="rId4" Type="http://schemas.openxmlformats.org/officeDocument/2006/relationships/hyperlink" Target="https://merchantfaq.wish.com/hc/en-us/articles/205212517-What-Payment-Options-Exist-On-Wish-" TargetMode="External"/>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merchantfaq.wish.com/hc/en-us/articles/231264967" TargetMode="External"/><Relationship Id="rId4" Type="http://schemas.openxmlformats.org/officeDocument/2006/relationships/hyperlink" Target="https://merchant.wish.com/policy#wish_express" TargetMode="External"/><Relationship Id="rId5" Type="http://schemas.openxmlformats.org/officeDocument/2006/relationships/image" Target="../media/image44.png"/><Relationship Id="rId6" Type="http://schemas.openxmlformats.org/officeDocument/2006/relationships/image" Target="../media/image48.png"/><Relationship Id="rId7" Type="http://schemas.openxmlformats.org/officeDocument/2006/relationships/image" Target="../media/image40.png"/><Relationship Id="rId8" Type="http://schemas.openxmlformats.org/officeDocument/2006/relationships/image" Target="../media/image42.png"/>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merchant.wish.com/policy#wish_express" TargetMode="External"/><Relationship Id="rId4" Type="http://schemas.openxmlformats.org/officeDocument/2006/relationships/hyperlink" Target="https://merchantfaq.wish.com/hc/en-us/articles/360059361593-Customize-shipping-price-and-max-delivery-days-to-increase-customer-conversion-and-product-sales" TargetMode="External"/><Relationship Id="rId5" Type="http://schemas.openxmlformats.org/officeDocument/2006/relationships/hyperlink" Target="https://merchant.wish.com/documentation/shippingproviders" TargetMode="External"/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erchantfaq.wish.com/hc/en-us/articles/360050732014-Wish-Returns-Program-Overview-applicable-to-all-supported-countries-regions-" TargetMode="External"/><Relationship Id="rId4" Type="http://schemas.openxmlformats.org/officeDocument/2006/relationships/image" Target="../media/image35.png"/><Relationship Id="rId5" Type="http://schemas.openxmlformats.org/officeDocument/2006/relationships/hyperlink" Target="https://merchant.wish.com/policy#10.2" TargetMode="External"/>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merchant.wish.com/documentation/shippingproviders" TargetMode="External"/><Relationship Id="rId4" Type="http://schemas.openxmlformats.org/officeDocument/2006/relationships/hyperlink" Target="https://merchant.wish.com/confirmed-delivery-policy" TargetMode="External"/><Relationship Id="rId5" Type="http://schemas.openxmlformats.org/officeDocument/2006/relationships/hyperlink" Target="https://merchant.wish.com/policy#fulfillment" TargetMode="External"/><Relationship Id="rId6" Type="http://schemas.openxmlformats.org/officeDocument/2006/relationships/hyperlink" Target="https://merchantfaq.wish.com/hc/en-us/articles/1260800536970-Which-international-shipping-carrier-should-I-select-based-on-an-order-s-origin-country-region-and-destination-country-region-" TargetMode="External"/><Relationship Id="rId7" Type="http://schemas.openxmlformats.org/officeDocument/2006/relationships/hyperlink" Target="https://merchant.wish.com/documentation/confirmeddeliveryshippingcarriers" TargetMode="External"/><Relationship Id="rId8" Type="http://schemas.openxmlformats.org/officeDocument/2006/relationships/image" Target="../media/image35.png"/>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merchantfaq.wish.com/hc/en-us/articles/4401778335771-Fulfillment-By-Wish-FBW-overview" TargetMode="External"/><Relationship Id="rId4" Type="http://schemas.openxmlformats.org/officeDocument/2006/relationships/hyperlink" Target="https://merchant.wish.com/fbw/tos" TargetMode="External"/><Relationship Id="rId9" Type="http://schemas.openxmlformats.org/officeDocument/2006/relationships/image" Target="../media/image40.png"/><Relationship Id="rId5" Type="http://schemas.openxmlformats.org/officeDocument/2006/relationships/hyperlink" Target="https://merchant.wish.com/fbw/fees" TargetMode="External"/><Relationship Id="rId6" Type="http://schemas.openxmlformats.org/officeDocument/2006/relationships/hyperlink" Target="https://merchant.wish.com/fbw/fees" TargetMode="External"/><Relationship Id="rId7" Type="http://schemas.openxmlformats.org/officeDocument/2006/relationships/hyperlink" Target="https://merchant.wish.com/fbw/fees" TargetMode="External"/><Relationship Id="rId8" Type="http://schemas.openxmlformats.org/officeDocument/2006/relationships/image" Target="../media/image44.png"/><Relationship Id="rId11" Type="http://schemas.openxmlformats.org/officeDocument/2006/relationships/image" Target="../media/image43.png"/><Relationship Id="rId10" Type="http://schemas.openxmlformats.org/officeDocument/2006/relationships/image" Target="../media/image39.png"/>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merchant.wish.com/create-shipping-plan?shipmentType=FBW" TargetMode="External"/><Relationship Id="rId4" Type="http://schemas.openxmlformats.org/officeDocument/2006/relationships/hyperlink" Target="https://merchantfaq.wish.com/hc/en-us/articles/4401778335771-Fulfillment-By-Wish-FBW-overview" TargetMode="External"/><Relationship Id="rId5" Type="http://schemas.openxmlformats.org/officeDocument/2006/relationships/hyperlink" Target="https://merchant.wish.com/create-shipping-plan?shipmentType=FBW" TargetMode="External"/><Relationship Id="rId6" Type="http://schemas.openxmlformats.org/officeDocument/2006/relationships/hyperlink" Target="https://merchantfaq.wish.com/hc/en-us/articles/360008008674" TargetMode="External"/><Relationship Id="rId7" Type="http://schemas.openxmlformats.org/officeDocument/2006/relationships/hyperlink" Target="https://merchant.wish.com/welcome-v2?next=%2Ffbw%2Fshipping-plans%2Faction-required" TargetMode="External"/>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merchant.wish.com/fbw/fees" TargetMode="External"/><Relationship Id="rId4" Type="http://schemas.openxmlformats.org/officeDocument/2006/relationships/hyperlink" Target="https://merchantfaq.wish.com/hc/en-us/articles/360009318353-FBW-Product-Selection-and-Shipping-Guide" TargetMode="External"/><Relationship Id="rId5" Type="http://schemas.openxmlformats.org/officeDocument/2006/relationships/slide" Target="/ppt/slides/slide23.xml"/><Relationship Id="rId6" Type="http://schemas.openxmlformats.org/officeDocument/2006/relationships/slide" Target="/ppt/slides/slide25.xml"/>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6.png"/>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www.wish.com/return_policy?hide_login_modal=true" TargetMode="External"/><Relationship Id="rId4" Type="http://schemas.openxmlformats.org/officeDocument/2006/relationships/image" Target="../media/image41.png"/><Relationship Id="rId5" Type="http://schemas.openxmlformats.org/officeDocument/2006/relationships/image" Target="../media/image47.png"/><Relationship Id="rId6" Type="http://schemas.openxmlformats.org/officeDocument/2006/relationships/image" Target="../media/image49.png"/><Relationship Id="rId7" Type="http://schemas.openxmlformats.org/officeDocument/2006/relationships/image" Target="../media/image52.png"/>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merchantfaq.wish.com/hc/en-us/articles/360050732014" TargetMode="External"/><Relationship Id="rId4" Type="http://schemas.openxmlformats.org/officeDocument/2006/relationships/hyperlink" Target="https://merchantfaq.wish.com/hc/en-us/articles/360050732014" TargetMode="External"/>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merchantfaq.wish.com/hc/en-us/articles/360050732014-Wish-Returns-Program-Overview-applicable-to-all-supported-countries-regions-" TargetMode="External"/><Relationship Id="rId4" Type="http://schemas.openxmlformats.org/officeDocument/2006/relationships/hyperlink" Target="https://merchant.wish.com/product" TargetMode="External"/><Relationship Id="rId5" Type="http://schemas.openxmlformats.org/officeDocument/2006/relationships/hyperlink" Target="https://merchantfaq.wish.com/hc/en-us/articles/360050724794" TargetMode="External"/><Relationship Id="rId6" Type="http://schemas.openxmlformats.org/officeDocument/2006/relationships/hyperlink" Target="https://merchantfaq.wish.com/hc/en-us/articles/360050724814" TargetMode="External"/><Relationship Id="rId7" Type="http://schemas.openxmlformats.org/officeDocument/2006/relationships/hyperlink" Target="https://merchantfaq.wish.com/hc/en-us/articles/360051491053" TargetMode="External"/><Relationship Id="rId8" Type="http://schemas.openxmlformats.org/officeDocument/2006/relationships/image" Target="../media/image50.png"/>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merchantfaq.wish.com/hc/en-us/articles/360050732014-Wish-Returns-Program-Overview-applicable-to-all-supported-countries-regions-" TargetMode="External"/>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5.png"/><Relationship Id="rId4" Type="http://schemas.openxmlformats.org/officeDocument/2006/relationships/image" Target="../media/image53.png"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merchant.wish.com/policy/inappropriate-reasons/42" TargetMode="External"/><Relationship Id="rId4" Type="http://schemas.openxmlformats.org/officeDocument/2006/relationships/hyperlink" Target="https://merchant.wish.com/policy/inappropriate-reasons/42" TargetMode="External"/>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merchant.wish.com/documentation/countries_regions" TargetMode="External"/><Relationship Id="rId4" Type="http://schemas.openxmlformats.org/officeDocument/2006/relationships/image" Target="../media/image23.png"/>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worldstandards.eu/electricity/plugs-and-sockets/" TargetMode="External"/><Relationship Id="rId4" Type="http://schemas.openxmlformats.org/officeDocument/2006/relationships/hyperlink" Target="https://merchantfaq.wish.com/hc/en-us/articles/360048965333-Size-Chart-FAQ" TargetMode="External"/><Relationship Id="rId5" Type="http://schemas.openxmlformats.org/officeDocument/2006/relationships/image" Target="../media/image26.png"/><Relationship Id="rId6" Type="http://schemas.openxmlformats.org/officeDocument/2006/relationships/image" Target="../media/image19.png"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merchantfaq.wish.com/hc/en-us/articles/1260800324169-Consumer-Rights-in-Europe" TargetMode="External"/><Relationship Id="rId4" Type="http://schemas.openxmlformats.org/officeDocument/2006/relationships/hyperlink" Target="https://merchantfaq.wish.com/hc/en-us/articles/1260805801570" TargetMode="External"/><Relationship Id="rId9" Type="http://schemas.openxmlformats.org/officeDocument/2006/relationships/hyperlink" Target="https://merchantfaq.wish.com/hc/en-us/articles/1260800792790-How-to-fulfill-orders-shipping-outside-of-the-UK-to-the-UK-" TargetMode="External"/><Relationship Id="rId5" Type="http://schemas.openxmlformats.org/officeDocument/2006/relationships/hyperlink" Target="https://merchantfaq.wish.com/hc/en-us/articles/360020542793" TargetMode="External"/><Relationship Id="rId6" Type="http://schemas.openxmlformats.org/officeDocument/2006/relationships/hyperlink" Target="https://merchantfaq.wish.com/hc/en-us/articles/205211777-Prohibited-Product-Listings" TargetMode="External"/><Relationship Id="rId7" Type="http://schemas.openxmlformats.org/officeDocument/2006/relationships/hyperlink" Target="https://merchantfaq.wish.com/hc/en-us/articles/205211777-Prohibited-Product-Listings" TargetMode="External"/><Relationship Id="rId8" Type="http://schemas.openxmlformats.org/officeDocument/2006/relationships/hyperlink" Target="https://merchant.wish.com/policy/inappropriate-reasons/42" TargetMode="External"/>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merchantfaq.wish.com/hc/en-us/articles/360023802034-Export-Tax-Report-Feature" TargetMode="External"/><Relationship Id="rId4" Type="http://schemas.openxmlformats.org/officeDocument/2006/relationships/hyperlink" Target="https://merchantfaq.wish.com/hc/en-us/sections/360003907914-Tax-Settings" TargetMode="External"/><Relationship Id="rId5" Type="http://schemas.openxmlformats.org/officeDocument/2006/relationships/hyperlink" Target="https://merchantfaq.wish.com/hc/en-us/sections/1260803060770" TargetMode="External"/><Relationship Id="rId6" Type="http://schemas.openxmlformats.org/officeDocument/2006/relationships/hyperlink" Target="https://merchant.wish.com/tax/policy" TargetMode="External"/><Relationship Id="rId7" Type="http://schemas.openxmlformats.org/officeDocument/2006/relationships/hyperlink" Target="https://merchantfaq.wish.com/hc/en-us/articles/360020542793" TargetMode="External"/>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5.png"/><Relationship Id="rId4" Type="http://schemas.openxmlformats.org/officeDocument/2006/relationships/image" Target="../media/image51.png"/><Relationship Id="rId5" Type="http://schemas.openxmlformats.org/officeDocument/2006/relationships/hyperlink" Target="https://merchant.wish.com/tax/settings" TargetMode="External"/><Relationship Id="rId6" Type="http://schemas.openxmlformats.org/officeDocument/2006/relationships/hyperlink" Target="https://merchantfaq.wish.com/hc/en-us/articles/360020810773-Tax-Definitions-and-Calculations-FAQ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6"/>
          <p:cNvSpPr txBox="1"/>
          <p:nvPr>
            <p:ph type="title"/>
          </p:nvPr>
        </p:nvSpPr>
        <p:spPr>
          <a:xfrm>
            <a:off x="4270800" y="2207500"/>
            <a:ext cx="4249800" cy="11082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3000" lang="pt-BR"/>
              <a:t>Como vender na Wish para o mundo todo</a:t>
            </a:r>
          </a:p>
        </p:txBody>
      </p:sp>
      <p:sp>
        <p:nvSpPr>
          <p:cNvPr id="456" name="Google Shape;456;p36"/>
          <p:cNvSpPr txBox="1"/>
          <p:nvPr>
            <p:ph idx="1" type="subTitle"/>
          </p:nvPr>
        </p:nvSpPr>
        <p:spPr>
          <a:xfrm>
            <a:off x="4202125" y="4173025"/>
            <a:ext cx="4571400" cy="92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000" lang="pt-BR"/>
              <a:t>Nenhuma informação deste documento constitui aconselhamento jurídico ou fiscal. A Wish recomenda que cada comerciante consulte um advogado ou contador de confiança.</a:t>
            </a: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457" name="Google Shape;457;p36"/>
          <p:cNvSpPr/>
          <p:nvPr/>
        </p:nvSpPr>
        <p:spPr>
          <a:xfrm>
            <a:off x="1356050" y="761300"/>
            <a:ext cx="1866600" cy="3870000"/>
          </a:xfrm>
          <a:prstGeom prst="roundRect">
            <a:avLst>
              <a:gd fmla="val 9924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8" name="Google Shape;458;p36"/>
          <p:cNvPicPr preferRelativeResize="0"/>
          <p:nvPr/>
        </p:nvPicPr>
        <p:blipFill rotWithShape="1">
          <a:blip r:embed="rId3">
            <a:alphaModFix/>
          </a:blip>
          <a:srcRect b="0" l="0" r="0" t="1893"/>
          <a:stretch/>
        </p:blipFill>
        <p:spPr>
          <a:xfrm>
            <a:off x="1390550" y="778050"/>
            <a:ext cx="1807200" cy="3818100"/>
          </a:xfrm>
          <a:prstGeom prst="roundRect">
            <a:avLst>
              <a:gd fmla="val 3420" name="adj"/>
            </a:avLst>
          </a:prstGeom>
          <a:noFill/>
          <a:ln>
            <a:noFill/>
          </a:ln>
        </p:spPr>
      </p:pic>
      <p:pic>
        <p:nvPicPr>
          <p:cNvPr id="459" name="Google Shape;45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2900" y="704513"/>
            <a:ext cx="1962325" cy="4011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36"/>
          <p:cNvPicPr preferRelativeResize="0"/>
          <p:nvPr/>
        </p:nvPicPr>
        <p:blipFill rotWithShape="1">
          <a:blip r:embed="rId5">
            <a:alphaModFix/>
          </a:blip>
          <a:srcRect b="22408" l="970" r="0" t="0"/>
          <a:stretch/>
        </p:blipFill>
        <p:spPr>
          <a:xfrm>
            <a:off x="1390190" y="3632612"/>
            <a:ext cx="879316" cy="688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90550" y="1371600"/>
            <a:ext cx="879325" cy="8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19001" y="1371600"/>
            <a:ext cx="887400" cy="8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3" name="Google Shape;463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23038" y="2499500"/>
            <a:ext cx="879325" cy="87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Google Shape;464;p36"/>
          <p:cNvPicPr preferRelativeResize="0"/>
          <p:nvPr/>
        </p:nvPicPr>
        <p:blipFill rotWithShape="1">
          <a:blip r:embed="rId9">
            <a:alphaModFix/>
          </a:blip>
          <a:srcRect b="22546" l="0" r="0" t="0"/>
          <a:stretch/>
        </p:blipFill>
        <p:spPr>
          <a:xfrm>
            <a:off x="1390575" y="3627400"/>
            <a:ext cx="879275" cy="6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36"/>
          <p:cNvPicPr preferRelativeResize="0"/>
          <p:nvPr/>
        </p:nvPicPr>
        <p:blipFill rotWithShape="1">
          <a:blip r:embed="rId10">
            <a:alphaModFix/>
          </a:blip>
          <a:srcRect b="21691" l="0" r="0" t="0"/>
          <a:stretch/>
        </p:blipFill>
        <p:spPr>
          <a:xfrm>
            <a:off x="2321475" y="3630751"/>
            <a:ext cx="879300" cy="6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386149" y="2499500"/>
            <a:ext cx="887400" cy="88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5"/>
          <p:cNvSpPr txBox="1"/>
          <p:nvPr>
            <p:ph type="title"/>
          </p:nvPr>
        </p:nvSpPr>
        <p:spPr>
          <a:xfrm>
            <a:off x="428625" y="419750"/>
            <a:ext cx="6834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Passo 3: ative o envio internacional para seus produtos</a:t>
            </a:r>
          </a:p>
        </p:txBody>
      </p:sp>
      <p:sp>
        <p:nvSpPr>
          <p:cNvPr id="573" name="Google Shape;573;p45"/>
          <p:cNvSpPr txBox="1"/>
          <p:nvPr/>
        </p:nvSpPr>
        <p:spPr>
          <a:xfrm>
            <a:off x="1069025" y="2216244"/>
            <a:ext cx="30081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 estiver vendendo por uma conexão ERP:</a:t>
            </a:r>
          </a:p>
        </p:txBody>
      </p:sp>
      <p:sp>
        <p:nvSpPr>
          <p:cNvPr id="574" name="Google Shape;574;p45"/>
          <p:cNvSpPr txBox="1"/>
          <p:nvPr/>
        </p:nvSpPr>
        <p:spPr>
          <a:xfrm>
            <a:off x="1167550" y="2779994"/>
            <a:ext cx="26994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AutoNum type="arabicPeriod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Crie pelo menos um "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armazém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" na Wish.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AutoNum type="arabicPeriod"/>
            </a:pP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Selecione para quais países ou regiões você gostaria de vender ou enviar a partir de seus armazéns.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305BEF"/>
              </a:buClr>
              <a:buSzPts val="1200"/>
              <a:buFont typeface="Proxima Nova"/>
              <a:buAutoNum type="arabicPeriod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Consulte as instruções para ERP para saber como vender para o mercado internacional na Wish</a:t>
            </a:r>
            <a:br>
              <a:rPr lang="en" sz="1100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</p:txBody>
      </p:sp>
      <p:sp>
        <p:nvSpPr>
          <p:cNvPr id="575" name="Google Shape;575;p45"/>
          <p:cNvSpPr txBox="1"/>
          <p:nvPr/>
        </p:nvSpPr>
        <p:spPr>
          <a:xfrm>
            <a:off x="4444900" y="2216244"/>
            <a:ext cx="2755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 estiver vendendo manualmente na Wish:</a:t>
            </a:r>
          </a:p>
        </p:txBody>
      </p:sp>
      <p:sp>
        <p:nvSpPr>
          <p:cNvPr id="576" name="Google Shape;576;p45"/>
          <p:cNvSpPr txBox="1"/>
          <p:nvPr/>
        </p:nvSpPr>
        <p:spPr>
          <a:xfrm>
            <a:off x="4543425" y="2779994"/>
            <a:ext cx="29652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AutoNum type="arabicPeriod"/>
            </a:pP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Faça o upload de seus produtos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AutoNum type="arabicPeriod"/>
            </a:pP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Selecione para quais países ou regiões você gostaria de vender ou enviar a partir de seus armazéns.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AutoNum type="arabicPeriod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Configure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os preços de envio, o prazo máximo de entrega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e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a quantidade de inventário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para seus produtos.</a:t>
            </a: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sz="11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cxnSp>
        <p:nvCxnSpPr>
          <p:cNvPr id="577" name="Google Shape;577;p45"/>
          <p:cNvCxnSpPr/>
          <p:nvPr/>
        </p:nvCxnSpPr>
        <p:spPr>
          <a:xfrm>
            <a:off x="1154500" y="2626344"/>
            <a:ext cx="2675100" cy="0"/>
          </a:xfrm>
          <a:prstGeom prst="straightConnector1">
            <a:avLst/>
          </a:prstGeom>
          <a:noFill/>
          <a:ln cap="flat" cmpd="sng" w="19050">
            <a:solidFill>
              <a:srgbClr val="D0DB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78" name="Google Shape;578;p45"/>
          <p:cNvCxnSpPr/>
          <p:nvPr/>
        </p:nvCxnSpPr>
        <p:spPr>
          <a:xfrm>
            <a:off x="4543425" y="2626344"/>
            <a:ext cx="2675100" cy="0"/>
          </a:xfrm>
          <a:prstGeom prst="straightConnector1">
            <a:avLst/>
          </a:prstGeom>
          <a:noFill/>
          <a:ln cap="flat" cmpd="sng" w="19050">
            <a:solidFill>
              <a:srgbClr val="D0DB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79" name="Google Shape;579;p45"/>
          <p:cNvSpPr txBox="1"/>
          <p:nvPr/>
        </p:nvSpPr>
        <p:spPr>
          <a:xfrm>
            <a:off x="428625" y="1143000"/>
            <a:ext cx="7848600" cy="7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É muito fácil vender para mais de 100 países do mundo, sem precisar criar várias contas ou lojas. </a:t>
            </a: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sz="1200" u="sng" lang="pt-BR">
                <a:solidFill>
                  <a:schemeClr val="hlink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9"/>
              </a:rPr>
              <a:t>Clique aqui para ver uma lista de países ou </a:t>
            </a:r>
            <a:r>
              <a:rPr sz="1200"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regiões para as quais você pode vender.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46"/>
          <p:cNvSpPr txBox="1"/>
          <p:nvPr>
            <p:ph type="title"/>
          </p:nvPr>
        </p:nvSpPr>
        <p:spPr>
          <a:xfrm>
            <a:off x="428625" y="419750"/>
            <a:ext cx="63402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Passo a passo: ative seus produtos para destinos internacionais</a:t>
            </a: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5" name="Google Shape;58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4927" y="3169375"/>
            <a:ext cx="4502299" cy="1290575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6" name="Google Shape;586;p46"/>
          <p:cNvPicPr preferRelativeResize="0"/>
          <p:nvPr/>
        </p:nvPicPr>
        <p:blipFill rotWithShape="1">
          <a:blip r:embed="rId4">
            <a:alphaModFix/>
          </a:blip>
          <a:srcRect b="0" l="0" r="0" t="1661"/>
          <a:stretch/>
        </p:blipFill>
        <p:spPr>
          <a:xfrm>
            <a:off x="2634766" y="1262500"/>
            <a:ext cx="1424346" cy="1290566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87" name="Google Shape;587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52661" y="1262500"/>
            <a:ext cx="3724563" cy="1290575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88" name="Google Shape;588;p46"/>
          <p:cNvSpPr txBox="1"/>
          <p:nvPr/>
        </p:nvSpPr>
        <p:spPr>
          <a:xfrm>
            <a:off x="428625" y="1165475"/>
            <a:ext cx="2154300" cy="17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305BEF"/>
              </a:buClr>
              <a:buSzPts val="1500"/>
              <a:buFont typeface="Proxima Nova"/>
              <a:buAutoNum type="arabicPeriod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Ative o envio internacional em "Configurações de Envio" &gt; "Enviar para países/regiões selecionadas"</a:t>
            </a:r>
          </a:p>
        </p:txBody>
      </p:sp>
      <p:sp>
        <p:nvSpPr>
          <p:cNvPr id="589" name="Google Shape;589;p46"/>
          <p:cNvSpPr txBox="1"/>
          <p:nvPr/>
        </p:nvSpPr>
        <p:spPr>
          <a:xfrm>
            <a:off x="428625" y="3048000"/>
            <a:ext cx="2882700" cy="16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305BEF"/>
              </a:buClr>
              <a:buSzPts val="1500"/>
              <a:buFont typeface="Proxima Nova"/>
              <a:buAutoNum type="arabicPeriod" startAt="2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Defina os preços de envio. Utilize o preço de envio padrão </a:t>
            </a:r>
            <a:r>
              <a:rPr sz="1200" b="true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ou</a:t>
            </a: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um preço de envio específico para o país/região, que será aplicado a todos os produtos com aquele destino. </a:t>
            </a:r>
          </a:p>
        </p:txBody>
      </p:sp>
      <p:sp>
        <p:nvSpPr>
          <p:cNvPr id="590" name="Google Shape;590;p46"/>
          <p:cNvSpPr/>
          <p:nvPr/>
        </p:nvSpPr>
        <p:spPr>
          <a:xfrm rot="-8100000">
            <a:off x="4010239" y="1784963"/>
            <a:ext cx="245649" cy="245649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47"/>
          <p:cNvSpPr txBox="1"/>
          <p:nvPr>
            <p:ph type="title"/>
          </p:nvPr>
        </p:nvSpPr>
        <p:spPr>
          <a:xfrm>
            <a:off x="428625" y="419750"/>
            <a:ext cx="63402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Passo a passo: ative seus produtos para destinos internacionais (e desative sub-regiões se precisar)</a:t>
            </a: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7"/>
          <p:cNvSpPr txBox="1"/>
          <p:nvPr/>
        </p:nvSpPr>
        <p:spPr>
          <a:xfrm>
            <a:off x="428625" y="1165475"/>
            <a:ext cx="76935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305BEF"/>
              </a:buClr>
              <a:buSzPts val="1500"/>
              <a:buFont typeface="Proxima Nova"/>
              <a:buAutoNum type="arabicPeriod" startAt="3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Verifique se cada produto selecionado está disponível para seus destinos em "Ativado no mundo todo" e definindo preços específicos para cada país por produto.</a:t>
            </a:r>
          </a:p>
        </p:txBody>
      </p:sp>
      <p:sp>
        <p:nvSpPr>
          <p:cNvPr id="597" name="Google Shape;597;p47"/>
          <p:cNvSpPr txBox="1"/>
          <p:nvPr/>
        </p:nvSpPr>
        <p:spPr>
          <a:xfrm>
            <a:off x="428625" y="3447625"/>
            <a:ext cx="2882700" cy="12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305BEF"/>
              </a:buClr>
              <a:buSzPts val="1500"/>
              <a:buFont typeface="Proxima Nova"/>
              <a:buAutoNum type="arabicPeriod" startAt="4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Em vez de alterar manualmente cada produto, faça o upload de um </a:t>
            </a:r>
            <a:r>
              <a:rPr sz="1200" b="true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arquivo CSV de produto</a:t>
            </a: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com os preços de envio e o prazo máximo de entrega para cada país.</a:t>
            </a:r>
          </a:p>
        </p:txBody>
      </p:sp>
      <p:pic>
        <p:nvPicPr>
          <p:cNvPr id="598" name="Google Shape;598;p47"/>
          <p:cNvPicPr preferRelativeResize="0"/>
          <p:nvPr/>
        </p:nvPicPr>
        <p:blipFill rotWithShape="1">
          <a:blip r:embed="rId3">
            <a:alphaModFix/>
          </a:blip>
          <a:srcRect b="-1300" l="2696" r="9460" t="1300"/>
          <a:stretch/>
        </p:blipFill>
        <p:spPr>
          <a:xfrm>
            <a:off x="4762413" y="1937200"/>
            <a:ext cx="3662212" cy="1156954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99" name="Google Shape;599;p47"/>
          <p:cNvPicPr preferRelativeResize="0"/>
          <p:nvPr/>
        </p:nvPicPr>
        <p:blipFill rotWithShape="1">
          <a:blip r:embed="rId4">
            <a:alphaModFix/>
          </a:blip>
          <a:srcRect b="19607" l="22773" r="0" t="0"/>
          <a:stretch/>
        </p:blipFill>
        <p:spPr>
          <a:xfrm>
            <a:off x="920775" y="1918430"/>
            <a:ext cx="3390655" cy="1175724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Screenshot_from_2018-06-12_11_15_55.png" id="600" name="Google Shape;600;p47"/>
          <p:cNvPicPr preferRelativeResize="0"/>
          <p:nvPr/>
        </p:nvPicPr>
        <p:blipFill rotWithShape="1">
          <a:blip r:embed="rId5">
            <a:alphaModFix/>
          </a:blip>
          <a:srcRect b="36696" l="0" r="2400" t="0"/>
          <a:stretch/>
        </p:blipFill>
        <p:spPr>
          <a:xfrm>
            <a:off x="3594025" y="3456561"/>
            <a:ext cx="3786800" cy="1101325"/>
          </a:xfrm>
          <a:prstGeom prst="rect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01" name="Google Shape;601;p47"/>
          <p:cNvSpPr/>
          <p:nvPr/>
        </p:nvSpPr>
        <p:spPr>
          <a:xfrm rot="-8100000">
            <a:off x="4217764" y="2384870"/>
            <a:ext cx="245649" cy="245649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2" name="Google Shape;602;p47"/>
          <p:cNvPicPr preferRelativeResize="0"/>
          <p:nvPr/>
        </p:nvPicPr>
        <p:blipFill rotWithShape="1">
          <a:blip r:embed="rId6">
            <a:alphaModFix/>
          </a:blip>
          <a:srcRect b="42645" l="28339" r="56712" t="2057"/>
          <a:stretch/>
        </p:blipFill>
        <p:spPr>
          <a:xfrm>
            <a:off x="5607333" y="1651126"/>
            <a:ext cx="1207800" cy="1239600"/>
          </a:xfrm>
          <a:prstGeom prst="ellipse">
            <a:avLst/>
          </a:prstGeom>
          <a:noFill/>
          <a:ln>
            <a:noFill/>
          </a:ln>
          <a:effectLst>
            <a:outerShdw blurRad="100013" rotWithShape="0" algn="bl" dir="5400000" dist="28575">
              <a:srgbClr val="022786">
                <a:alpha val="37000"/>
              </a:srgbClr>
            </a:outerShdw>
          </a:effectLst>
        </p:spPr>
      </p:pic>
      <p:pic>
        <p:nvPicPr>
          <p:cNvPr id="603" name="Google Shape;603;p47"/>
          <p:cNvPicPr preferRelativeResize="0"/>
          <p:nvPr/>
        </p:nvPicPr>
        <p:blipFill rotWithShape="1">
          <a:blip r:embed="rId4">
            <a:alphaModFix/>
          </a:blip>
          <a:srcRect b="64761" l="78862" r="9381" t="-56"/>
          <a:stretch/>
        </p:blipFill>
        <p:spPr>
          <a:xfrm>
            <a:off x="2858112" y="1651125"/>
            <a:ext cx="1239600" cy="1239600"/>
          </a:xfrm>
          <a:prstGeom prst="ellipse">
            <a:avLst/>
          </a:prstGeom>
          <a:noFill/>
          <a:ln>
            <a:noFill/>
          </a:ln>
          <a:effectLst>
            <a:outerShdw blurRad="100013" rotWithShape="0" algn="bl" dir="5400000" dist="28575">
              <a:srgbClr val="022786">
                <a:alpha val="37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48"/>
          <p:cNvSpPr txBox="1"/>
          <p:nvPr>
            <p:ph type="title"/>
          </p:nvPr>
        </p:nvSpPr>
        <p:spPr>
          <a:xfrm>
            <a:off x="428625" y="419750"/>
            <a:ext cx="7848600" cy="613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Wish com você</a:t>
            </a: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false" lang="pt-BR"/>
              <a:t>Saiba como a Wish ajuda você a vender no mundo todo</a:t>
            </a:r>
          </a:p>
        </p:txBody>
      </p:sp>
      <p:sp>
        <p:nvSpPr>
          <p:cNvPr id="609" name="Google Shape;609;p48"/>
          <p:cNvSpPr txBox="1"/>
          <p:nvPr/>
        </p:nvSpPr>
        <p:spPr>
          <a:xfrm>
            <a:off x="1244500" y="1517275"/>
            <a:ext cx="2755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Idioma</a:t>
            </a:r>
          </a:p>
        </p:txBody>
      </p:sp>
      <p:sp>
        <p:nvSpPr>
          <p:cNvPr id="610" name="Google Shape;610;p48"/>
          <p:cNvSpPr txBox="1"/>
          <p:nvPr/>
        </p:nvSpPr>
        <p:spPr>
          <a:xfrm>
            <a:off x="1329975" y="2081025"/>
            <a:ext cx="2575500" cy="21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 Wish traduzirá automaticamente o nome dos seus produtos nas listagens para diversos idiomas. Quando seu produto receber uma impressão de um cliente que fale um outro idioma, nós traduziremos. Por exemplo, se o seu produto do Brasil receber uma impressão de alguém na França, ele será traduzido para o Francês.</a:t>
            </a: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Também estamos testando a tradução das descrições de produto e das avaliações dos clientes em alguns idiomas.</a:t>
            </a: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n" sz="1100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</a:p>
        </p:txBody>
      </p:sp>
      <p:sp>
        <p:nvSpPr>
          <p:cNvPr id="611" name="Google Shape;611;p48"/>
          <p:cNvSpPr txBox="1"/>
          <p:nvPr/>
        </p:nvSpPr>
        <p:spPr>
          <a:xfrm>
            <a:off x="4360710" y="1517275"/>
            <a:ext cx="2755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Conversão de moedas</a:t>
            </a:r>
          </a:p>
        </p:txBody>
      </p:sp>
      <p:sp>
        <p:nvSpPr>
          <p:cNvPr id="612" name="Google Shape;612;p48"/>
          <p:cNvSpPr txBox="1"/>
          <p:nvPr/>
        </p:nvSpPr>
        <p:spPr>
          <a:xfrm>
            <a:off x="4459225" y="2081025"/>
            <a:ext cx="2575500" cy="22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 Wish converterá automaticamente o preço que você definiu para a moeda local dos mercados em que sua loja atuar. Com isso, a clientela pode ver os preços sempre na moeda local. </a:t>
            </a: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Dependendo da localização da sua loja, pode ser preciso configurar um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código da moeda local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para receber pagamentos em uma determinada moeda. O pagamento sempre será feito na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forma de pagamento que você selecionou para a conta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  <p:cxnSp>
        <p:nvCxnSpPr>
          <p:cNvPr id="613" name="Google Shape;613;p48"/>
          <p:cNvCxnSpPr/>
          <p:nvPr/>
        </p:nvCxnSpPr>
        <p:spPr>
          <a:xfrm>
            <a:off x="1329975" y="1927375"/>
            <a:ext cx="2289300" cy="0"/>
          </a:xfrm>
          <a:prstGeom prst="straightConnector1">
            <a:avLst/>
          </a:prstGeom>
          <a:noFill/>
          <a:ln cap="flat" cmpd="sng" w="19050">
            <a:solidFill>
              <a:srgbClr val="D0DB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48"/>
          <p:cNvCxnSpPr/>
          <p:nvPr/>
        </p:nvCxnSpPr>
        <p:spPr>
          <a:xfrm>
            <a:off x="4446185" y="1927375"/>
            <a:ext cx="2289300" cy="0"/>
          </a:xfrm>
          <a:prstGeom prst="straightConnector1">
            <a:avLst/>
          </a:prstGeom>
          <a:noFill/>
          <a:ln cap="flat" cmpd="sng" w="19050">
            <a:solidFill>
              <a:srgbClr val="D0DB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49"/>
          <p:cNvSpPr txBox="1"/>
          <p:nvPr>
            <p:ph type="title"/>
          </p:nvPr>
        </p:nvSpPr>
        <p:spPr>
          <a:xfrm>
            <a:off x="428625" y="419750"/>
            <a:ext cx="52005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4° passo: programas de logística </a:t>
            </a:r>
          </a:p>
        </p:txBody>
      </p:sp>
      <p:sp>
        <p:nvSpPr>
          <p:cNvPr id="620" name="Google Shape;620;p49"/>
          <p:cNvSpPr txBox="1"/>
          <p:nvPr/>
        </p:nvSpPr>
        <p:spPr>
          <a:xfrm>
            <a:off x="428625" y="2009775"/>
            <a:ext cx="66009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500"/>
              <a:buFont typeface="Proxima Nova"/>
              <a:buAutoNum type="arabicPeriod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o Wish Express, por exemplo, oferece as seguintes vantagens: </a:t>
            </a:r>
          </a:p>
          <a:p>
            <a: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Aumento das impressões para produtos que se qualifiquem para o programa</a:t>
            </a:r>
          </a:p>
          <a:p>
            <a: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Um selo do Wish Express nas listagens de produtos que se qualifiquem para o programa</a:t>
            </a:r>
          </a:p>
          <a:p>
            <a: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Os produtos aparecem em abas específicas do Wish Express e nos resultados de busca dos clientes</a:t>
            </a:r>
          </a:p>
          <a:p>
            <a: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Elegibilidade para pagamento mais rápida</a:t>
            </a:r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500"/>
              <a:buFont typeface="Proxima Nova"/>
              <a:buAutoNum type="arabicPeriod"/>
            </a:pPr>
            <a:r>
              <a:rPr sz="12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Transportadoras internacionais aceitas pela Wish</a:t>
            </a:r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500"/>
              <a:buFont typeface="Proxima Nova"/>
              <a:buAutoNum type="arabicPeriod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Fulfillment by Wish</a:t>
            </a: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2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1" name="Google Shape;621;p49"/>
          <p:cNvSpPr txBox="1"/>
          <p:nvPr/>
        </p:nvSpPr>
        <p:spPr>
          <a:xfrm>
            <a:off x="428625" y="1138600"/>
            <a:ext cx="64122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 Wish tem programas de logística criados para destacar seus produtos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e ajudá-los a chegar no prazo. 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5F6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5F6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0"/>
          <p:cNvSpPr txBox="1"/>
          <p:nvPr>
            <p:ph type="title"/>
          </p:nvPr>
        </p:nvSpPr>
        <p:spPr>
          <a:xfrm>
            <a:off x="428625" y="419750"/>
            <a:ext cx="6420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Wish Express</a:t>
            </a: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false" lang="pt-BR"/>
              <a:t>Ofereça entrega rápida e receba mais exposição de seus produtos na Wish</a:t>
            </a:r>
          </a:p>
        </p:txBody>
      </p:sp>
      <p:sp>
        <p:nvSpPr>
          <p:cNvPr id="627" name="Google Shape;627;p50"/>
          <p:cNvSpPr/>
          <p:nvPr/>
        </p:nvSpPr>
        <p:spPr>
          <a:xfrm>
            <a:off x="428625" y="1411575"/>
            <a:ext cx="743400" cy="743400"/>
          </a:xfrm>
          <a:prstGeom prst="ellipse">
            <a:avLst/>
          </a:prstGeom>
          <a:solidFill>
            <a:srgbClr val="E5ECFF"/>
          </a:solidFill>
          <a:ln cap="flat" cmpd="sng" w="28575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50"/>
          <p:cNvSpPr/>
          <p:nvPr/>
        </p:nvSpPr>
        <p:spPr>
          <a:xfrm>
            <a:off x="428625" y="2554250"/>
            <a:ext cx="743400" cy="743400"/>
          </a:xfrm>
          <a:prstGeom prst="ellipse">
            <a:avLst/>
          </a:prstGeom>
          <a:solidFill>
            <a:srgbClr val="E5ECFF"/>
          </a:solidFill>
          <a:ln cap="flat" cmpd="sng" w="28575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50"/>
          <p:cNvSpPr txBox="1"/>
          <p:nvPr/>
        </p:nvSpPr>
        <p:spPr>
          <a:xfrm>
            <a:off x="1350300" y="1398400"/>
            <a:ext cx="3795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4A5F6E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Wish oferece um programa de frete expresso chamado </a:t>
            </a:r>
            <a:r>
              <a:rPr sz="1100" u="sng" lang="pt-BR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Wish Express</a:t>
            </a:r>
            <a:r>
              <a:rPr sz="1100" lang="pt-BR">
                <a:solidFill>
                  <a:srgbClr val="4A5F6E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. E os clientes adoram os produtos do Wish Express pois eles chegam mais rápido.</a:t>
            </a:r>
          </a:p>
        </p:txBody>
      </p:sp>
      <p:sp>
        <p:nvSpPr>
          <p:cNvPr id="630" name="Google Shape;630;p50"/>
          <p:cNvSpPr txBox="1"/>
          <p:nvPr/>
        </p:nvSpPr>
        <p:spPr>
          <a:xfrm>
            <a:off x="6172200" y="2154975"/>
            <a:ext cx="2105100" cy="22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i="true" sz="1200" lang="pt-BR">
                <a:solidFill>
                  <a:srgbClr val="022786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O ícone do caminhão laranja do Wish Express é exibido nos produtos que se qualificam para frete expresso. 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i="1" sz="1200">
              <a:solidFill>
                <a:srgbClr val="022786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i="true" sz="1200" lang="pt-BR">
                <a:solidFill>
                  <a:srgbClr val="022786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Também é possível consultar todos os itens do Wish Express em uma aba no app ou no site.</a:t>
            </a:r>
          </a:p>
        </p:txBody>
      </p:sp>
      <p:sp>
        <p:nvSpPr>
          <p:cNvPr id="631" name="Google Shape;631;p50"/>
          <p:cNvSpPr txBox="1"/>
          <p:nvPr/>
        </p:nvSpPr>
        <p:spPr>
          <a:xfrm>
            <a:off x="1350300" y="2553075"/>
            <a:ext cx="44103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Ao listar produtos que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podem ser entregues em um determinado prazo para um determinado destino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, esses produtos estarão automaticamente qualificados para o Wish Express. </a:t>
            </a:r>
          </a:p>
        </p:txBody>
      </p:sp>
      <p:sp>
        <p:nvSpPr>
          <p:cNvPr id="632" name="Google Shape;632;p50"/>
          <p:cNvSpPr/>
          <p:nvPr/>
        </p:nvSpPr>
        <p:spPr>
          <a:xfrm>
            <a:off x="428625" y="3699829"/>
            <a:ext cx="743400" cy="743400"/>
          </a:xfrm>
          <a:prstGeom prst="ellipse">
            <a:avLst/>
          </a:prstGeom>
          <a:solidFill>
            <a:srgbClr val="E5ECFF"/>
          </a:solidFill>
          <a:ln cap="flat" cmpd="sng" w="28575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50"/>
          <p:cNvSpPr txBox="1"/>
          <p:nvPr/>
        </p:nvSpPr>
        <p:spPr>
          <a:xfrm>
            <a:off x="1350300" y="3698654"/>
            <a:ext cx="37950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Receba pagamento mais rápido!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Utilize determinadas transportadores para os pedidos do Wish Express e receba o valor assim que a entrega for confirmada.</a:t>
            </a:r>
          </a:p>
        </p:txBody>
      </p:sp>
      <p:pic>
        <p:nvPicPr>
          <p:cNvPr id="634" name="Google Shape;634;p50"/>
          <p:cNvPicPr preferRelativeResize="0"/>
          <p:nvPr/>
        </p:nvPicPr>
        <p:blipFill rotWithShape="1">
          <a:blip r:embed="rId5">
            <a:alphaModFix/>
          </a:blip>
          <a:srcRect b="0" l="0" r="-2880" t="0"/>
          <a:stretch/>
        </p:blipFill>
        <p:spPr>
          <a:xfrm>
            <a:off x="6470200" y="1411575"/>
            <a:ext cx="1182732" cy="6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014" y="2752565"/>
            <a:ext cx="414528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5727" y="1479023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400" y="3842925"/>
            <a:ext cx="557841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51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Produtos qualificados para o Wish Express</a:t>
            </a:r>
          </a:p>
        </p:txBody>
      </p:sp>
      <p:sp>
        <p:nvSpPr>
          <p:cNvPr id="643" name="Google Shape;643;p51"/>
          <p:cNvSpPr/>
          <p:nvPr/>
        </p:nvSpPr>
        <p:spPr>
          <a:xfrm>
            <a:off x="1903050" y="2297075"/>
            <a:ext cx="2383800" cy="1775400"/>
          </a:xfrm>
          <a:prstGeom prst="roundRect">
            <a:avLst>
              <a:gd fmla="val 6815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51"/>
          <p:cNvSpPr/>
          <p:nvPr/>
        </p:nvSpPr>
        <p:spPr>
          <a:xfrm>
            <a:off x="4628550" y="2297075"/>
            <a:ext cx="2383800" cy="1775400"/>
          </a:xfrm>
          <a:prstGeom prst="roundRect">
            <a:avLst>
              <a:gd fmla="val 6815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1"/>
          <p:cNvSpPr txBox="1"/>
          <p:nvPr/>
        </p:nvSpPr>
        <p:spPr>
          <a:xfrm>
            <a:off x="2137050" y="2355875"/>
            <a:ext cx="1922100" cy="1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Produtos que sejam confirmados como entregues para um país de destino </a:t>
            </a:r>
            <a:r>
              <a:rPr sz="1100" b="true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dentro de um prazo máximo de entrega determinado </a:t>
            </a:r>
            <a:r>
              <a:rPr sz="1100"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(para a maior parte dos países, esse prazo é de 5 dias úteis ou menos). Essa configuração pode ser feita no Painel de Controle da Wish para Comerciantes</a:t>
            </a: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).</a:t>
            </a:r>
          </a:p>
        </p:txBody>
      </p:sp>
      <p:sp>
        <p:nvSpPr>
          <p:cNvPr id="646" name="Google Shape;646;p51"/>
          <p:cNvSpPr txBox="1"/>
          <p:nvPr/>
        </p:nvSpPr>
        <p:spPr>
          <a:xfrm>
            <a:off x="4813038" y="2728480"/>
            <a:ext cx="20148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Se você estiver usando uma </a:t>
            </a:r>
            <a:r>
              <a:rPr sz="1100" b="true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transportadora aceita pela Wish </a:t>
            </a:r>
            <a:r>
              <a:rPr sz="1100"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e incluir informações de rastreamento válidas. </a:t>
            </a:r>
          </a:p>
        </p:txBody>
      </p:sp>
      <p:sp>
        <p:nvSpPr>
          <p:cNvPr id="647" name="Google Shape;647;p51"/>
          <p:cNvSpPr/>
          <p:nvPr/>
        </p:nvSpPr>
        <p:spPr>
          <a:xfrm>
            <a:off x="1903050" y="2297075"/>
            <a:ext cx="310200" cy="310200"/>
          </a:xfrm>
          <a:prstGeom prst="ellipse">
            <a:avLst/>
          </a:prstGeom>
          <a:solidFill>
            <a:srgbClr val="D0DBFF"/>
          </a:solidFill>
          <a:ln cap="flat" cmpd="sng" w="19050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</a:p>
        </p:txBody>
      </p:sp>
      <p:sp>
        <p:nvSpPr>
          <p:cNvPr id="648" name="Google Shape;648;p51"/>
          <p:cNvSpPr/>
          <p:nvPr/>
        </p:nvSpPr>
        <p:spPr>
          <a:xfrm>
            <a:off x="4628538" y="2297075"/>
            <a:ext cx="310200" cy="310200"/>
          </a:xfrm>
          <a:prstGeom prst="ellipse">
            <a:avLst/>
          </a:prstGeom>
          <a:solidFill>
            <a:srgbClr val="D0DBFF"/>
          </a:solidFill>
          <a:ln cap="flat" cmpd="sng" w="19050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</a:p>
        </p:txBody>
      </p:sp>
      <p:sp>
        <p:nvSpPr>
          <p:cNvPr id="649" name="Google Shape;649;p51"/>
          <p:cNvSpPr txBox="1"/>
          <p:nvPr/>
        </p:nvSpPr>
        <p:spPr>
          <a:xfrm>
            <a:off x="349100" y="1169100"/>
            <a:ext cx="66633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É muito fácil de entender! </a:t>
            </a: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5F6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Os produtos se </a:t>
            </a:r>
            <a:r>
              <a:rPr b="true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qualificarão automaticamente para o Wish Express</a:t>
            </a: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se atenderem aos seguintes critérios: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2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Qualificação para o Wish Express</a:t>
            </a:r>
          </a:p>
        </p:txBody>
      </p:sp>
      <p:sp>
        <p:nvSpPr>
          <p:cNvPr id="655" name="Google Shape;655;p52"/>
          <p:cNvSpPr txBox="1"/>
          <p:nvPr/>
        </p:nvSpPr>
        <p:spPr>
          <a:xfrm>
            <a:off x="428625" y="1486713"/>
            <a:ext cx="389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Critérios de qualificação para o </a:t>
            </a:r>
            <a:r>
              <a:rPr b="true" lang="pt-BR">
                <a:solidFill>
                  <a:srgbClr val="E3812B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Wish Express</a:t>
            </a:r>
            <a:r>
              <a:rPr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:</a:t>
            </a:r>
          </a:p>
        </p:txBody>
      </p:sp>
      <p:sp>
        <p:nvSpPr>
          <p:cNvPr id="656" name="Google Shape;656;p52"/>
          <p:cNvSpPr txBox="1"/>
          <p:nvPr/>
        </p:nvSpPr>
        <p:spPr>
          <a:xfrm>
            <a:off x="352425" y="2057825"/>
            <a:ext cx="31404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3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Confirmar a entrega dos produtos dentro do tempo de processamento exigido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3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Processar seus pedidos com informações de rastreamento válidas</a:t>
            </a:r>
          </a:p>
        </p:txBody>
      </p:sp>
      <p:sp>
        <p:nvSpPr>
          <p:cNvPr id="657" name="Google Shape;657;p52"/>
          <p:cNvSpPr/>
          <p:nvPr/>
        </p:nvSpPr>
        <p:spPr>
          <a:xfrm>
            <a:off x="559225" y="3642813"/>
            <a:ext cx="2933700" cy="667200"/>
          </a:xfrm>
          <a:prstGeom prst="roundRect">
            <a:avLst>
              <a:gd fmla="val 5712" name="adj"/>
            </a:avLst>
          </a:prstGeom>
          <a:solidFill>
            <a:srgbClr val="D0DB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52"/>
          <p:cNvSpPr txBox="1"/>
          <p:nvPr/>
        </p:nvSpPr>
        <p:spPr>
          <a:xfrm>
            <a:off x="991275" y="3642838"/>
            <a:ext cx="22920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sz="1100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o Wish Express agora está disponível para todos os países de destino onde a Wish opera.</a:t>
            </a:r>
          </a:p>
        </p:txBody>
      </p:sp>
      <p:pic>
        <p:nvPicPr>
          <p:cNvPr id="659" name="Google Shape;659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000" y="3853525"/>
            <a:ext cx="245800" cy="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52"/>
          <p:cNvSpPr txBox="1"/>
          <p:nvPr/>
        </p:nvSpPr>
        <p:spPr>
          <a:xfrm>
            <a:off x="3991150" y="1486735"/>
            <a:ext cx="4301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3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Para a maioria dos destinos, a exigência de processamento para o Wish Express é de </a:t>
            </a:r>
            <a:r>
              <a:rPr sz="1300" lang="pt-BR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5 dias úteis. </a:t>
            </a:r>
            <a:r>
              <a:rPr sz="13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Mas existem algumas exceções:</a:t>
            </a:r>
          </a:p>
        </p:txBody>
      </p:sp>
      <p:graphicFrame>
        <p:nvGraphicFramePr>
          <p:cNvPr id="661" name="Google Shape;661;p52"/>
          <p:cNvGraphicFramePr/>
          <p:nvPr/>
        </p:nvGraphicFramePr>
        <p:xfrm>
          <a:off x="3999950" y="22985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{4D5F7739-AD5E-4B54-B36A-20DBA2FB669A}</a:tableStyleId>
              </a:tblPr>
              <a:tblGrid>
                <a:gridCol w="941625"/>
                <a:gridCol w="1183225"/>
              </a:tblGrid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França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Suíça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Dinamarca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Itália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6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Austrália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2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Brasil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10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662" name="Google Shape;662;p52"/>
          <p:cNvGraphicFramePr/>
          <p:nvPr/>
        </p:nvGraphicFramePr>
        <p:xfrm>
          <a:off x="6319091" y="22985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{4D5F7739-AD5E-4B54-B36A-20DBA2FB669A}</a:tableStyleId>
              </a:tblPr>
              <a:tblGrid>
                <a:gridCol w="851500"/>
                <a:gridCol w="1121650"/>
              </a:tblGrid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Finlândia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Espanha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Porto Rico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Noruega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México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7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true"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Suécia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000" lang="pt-BR">
                          <a:solidFill>
                            <a:schemeClr val="accent4"/>
                          </a:solidFill>
                          <a:latin typeface="Proxima Nova"/>
                          <a:ea typeface="Proxima Nova"/>
                          <a:cs typeface="Proxima Nova"/>
                          <a:sym typeface="Proxima Nova"/>
                        </a:rPr>
                        <a:t>8 dias úteis</a:t>
                      </a:r>
                    </a:p>
                  </a:txBody>
                  <a:tcPr marT="91425" marB="91425" marR="91425" marL="91425">
                    <a:lnL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305B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63" name="Google Shape;663;p52"/>
          <p:cNvSpPr txBox="1"/>
          <p:nvPr/>
        </p:nvSpPr>
        <p:spPr>
          <a:xfrm>
            <a:off x="5096050" y="4408725"/>
            <a:ext cx="319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Consulte nossa política de exceções </a:t>
            </a:r>
            <a:r>
              <a:rPr sz="12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aqui</a:t>
            </a:r>
            <a:r>
              <a:rPr sz="12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53"/>
          <p:cNvSpPr txBox="1"/>
          <p:nvPr>
            <p:ph type="title"/>
          </p:nvPr>
        </p:nvSpPr>
        <p:spPr>
          <a:xfrm>
            <a:off x="428625" y="419750"/>
            <a:ext cx="69561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selecionar uma transportadora aceita pela Wish</a:t>
            </a:r>
          </a:p>
        </p:txBody>
      </p:sp>
      <p:sp>
        <p:nvSpPr>
          <p:cNvPr id="669" name="Google Shape;669;p53"/>
          <p:cNvSpPr txBox="1"/>
          <p:nvPr>
            <p:ph idx="2" type="body"/>
          </p:nvPr>
        </p:nvSpPr>
        <p:spPr>
          <a:xfrm>
            <a:off x="352425" y="1219200"/>
            <a:ext cx="7977600" cy="357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b="false" sz="1300" lang="pt-BR">
                <a:solidFill>
                  <a:schemeClr val="dk2"/>
                </a:solidFill>
              </a:rPr>
              <a:t>Use sempre uma </a:t>
            </a:r>
            <a:r>
              <a:rPr b="false" sz="1300" u="sng" lang="pt-BR">
                <a:solidFill>
                  <a:schemeClr val="hlink"/>
                </a:solidFill>
                <a:hlinkClick r:id="rId3"/>
              </a:rPr>
              <a:t>transportadora aceita pela Wish</a:t>
            </a:r>
            <a:r>
              <a:rPr b="false" sz="1300" lang="pt-BR">
                <a:solidFill>
                  <a:schemeClr val="dk2"/>
                </a:solidFill>
              </a:rPr>
              <a:t> e escolha um contrato </a:t>
            </a:r>
            <a:r>
              <a:rPr sz="1300" lang="pt-BR">
                <a:solidFill>
                  <a:schemeClr val="dk2"/>
                </a:solidFill>
              </a:rPr>
              <a:t>que inclua rastreamento.</a:t>
            </a: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chemeClr val="dk2"/>
              </a:solidFill>
            </a:endParaRPr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SzPts val="1200"/>
              <a:buChar char="●"/>
            </a:pPr>
            <a:r>
              <a:rPr b="false" sz="1300" lang="pt-BR">
                <a:solidFill>
                  <a:schemeClr val="dk2"/>
                </a:solidFill>
              </a:rPr>
              <a:t>A </a:t>
            </a:r>
            <a:r>
              <a:rPr b="false" sz="1300" u="sng" lang="pt-BR">
                <a:solidFill>
                  <a:schemeClr val="hlink"/>
                </a:solidFill>
                <a:hlinkClick r:id="rId4"/>
              </a:rPr>
              <a:t>Política de Entrega Confirmada</a:t>
            </a:r>
            <a:r>
              <a:rPr b="false" sz="1300" lang="pt-BR">
                <a:solidFill>
                  <a:schemeClr val="dk2"/>
                </a:solidFill>
              </a:rPr>
              <a:t> da Wish se aplica a todos os pedidos que sejam enviados para </a:t>
            </a:r>
            <a:r>
              <a:rPr b="false" sz="1300" u="sng" lang="pt-BR">
                <a:solidFill>
                  <a:schemeClr val="hlink"/>
                </a:solidFill>
                <a:hlinkClick r:id="rId5"/>
              </a:rPr>
              <a:t>determinados países de destino</a:t>
            </a:r>
            <a:r>
              <a:rPr b="false" sz="1300" lang="pt-BR">
                <a:solidFill>
                  <a:schemeClr val="dk2"/>
                </a:solidFill>
              </a:rPr>
              <a:t> com um valor acima de determinados limites. Valor de pedido é: </a:t>
            </a:r>
          </a:p>
          <a:p>
            <a:pPr indent="0" lvl="0" marL="182880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sz="1300" lang="pt-BR"/>
              <a:t>          quantidade x (preço do produto + preço de envio)</a:t>
            </a: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br>
              <a:rPr lang="en" sz="1500"/>
            </a:br>
          </a:p>
          <a:p>
            <a:pPr indent="0" lvl="0" marL="457200" rtl="0" algn="l">
              <a:spcBef>
                <a:spcPts val="600"/>
              </a:spcBef>
              <a:spcAft>
                <a:spcPts val="0"/>
              </a:spcAft>
              <a:buNone/>
            </a:pPr>
            <a:endParaRPr sz="15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endParaRPr b="0" sz="1300">
              <a:solidFill>
                <a:schemeClr val="dk2"/>
              </a:solidFill>
            </a:endParaRPr>
          </a:p>
          <a:p>
            <a:pPr indent="0" lvl="0" marL="457200" rtl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b="false" sz="1300" lang="pt-BR">
                <a:solidFill>
                  <a:schemeClr val="dk2"/>
                </a:solidFill>
              </a:rPr>
              <a:t>Para saber como escolher uma transportadora, </a:t>
            </a:r>
            <a:r>
              <a:rPr b="false" sz="1300" u="sng" lang="pt-BR">
                <a:solidFill>
                  <a:schemeClr val="hlink"/>
                </a:solidFill>
                <a:hlinkClick r:id="rId6"/>
              </a:rPr>
              <a:t>consulte este artigo</a:t>
            </a:r>
            <a:r>
              <a:rPr b="false" sz="1300" lang="pt-BR">
                <a:solidFill>
                  <a:schemeClr val="dk2"/>
                </a:solidFill>
              </a:rPr>
              <a:t>.</a:t>
            </a:r>
          </a:p>
        </p:txBody>
      </p:sp>
      <p:sp>
        <p:nvSpPr>
          <p:cNvPr id="670" name="Google Shape;670;p53"/>
          <p:cNvSpPr/>
          <p:nvPr/>
        </p:nvSpPr>
        <p:spPr>
          <a:xfrm>
            <a:off x="2216675" y="2725504"/>
            <a:ext cx="4450800" cy="667200"/>
          </a:xfrm>
          <a:prstGeom prst="roundRect">
            <a:avLst>
              <a:gd fmla="val 5712" name="adj"/>
            </a:avLst>
          </a:prstGeom>
          <a:solidFill>
            <a:srgbClr val="D0DB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53"/>
          <p:cNvSpPr txBox="1"/>
          <p:nvPr/>
        </p:nvSpPr>
        <p:spPr>
          <a:xfrm>
            <a:off x="2648725" y="2725529"/>
            <a:ext cx="4126200" cy="6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sz="1100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Esses pedidos precisam ser enviados com uma das </a:t>
            </a:r>
            <a:r>
              <a:rPr b="true"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transportadoras com confirmação de entrega</a:t>
            </a:r>
            <a:r>
              <a:rPr b="true" sz="1100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 que oferecem rastreamento de primeira milha.</a:t>
            </a:r>
          </a:p>
        </p:txBody>
      </p:sp>
      <p:pic>
        <p:nvPicPr>
          <p:cNvPr id="672" name="Google Shape;672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351450" y="2928520"/>
            <a:ext cx="245800" cy="2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4"/>
          <p:cNvSpPr txBox="1"/>
          <p:nvPr>
            <p:ph type="title"/>
          </p:nvPr>
        </p:nvSpPr>
        <p:spPr>
          <a:xfrm>
            <a:off x="428625" y="419750"/>
            <a:ext cx="65817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Fulfillment By Wish (FBW)</a:t>
            </a: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false" lang="pt-BR"/>
              <a:t>A Wish pode cuidar do processamento e do envio para você</a:t>
            </a:r>
          </a:p>
        </p:txBody>
      </p:sp>
      <p:sp>
        <p:nvSpPr>
          <p:cNvPr id="678" name="Google Shape;678;p54"/>
          <p:cNvSpPr/>
          <p:nvPr/>
        </p:nvSpPr>
        <p:spPr>
          <a:xfrm>
            <a:off x="428625" y="1411575"/>
            <a:ext cx="743400" cy="743400"/>
          </a:xfrm>
          <a:prstGeom prst="ellipse">
            <a:avLst/>
          </a:prstGeom>
          <a:solidFill>
            <a:srgbClr val="E5ECFF"/>
          </a:solidFill>
          <a:ln cap="flat" cmpd="sng" w="28575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54"/>
          <p:cNvSpPr/>
          <p:nvPr/>
        </p:nvSpPr>
        <p:spPr>
          <a:xfrm>
            <a:off x="428625" y="2554250"/>
            <a:ext cx="743400" cy="743400"/>
          </a:xfrm>
          <a:prstGeom prst="ellipse">
            <a:avLst/>
          </a:prstGeom>
          <a:solidFill>
            <a:srgbClr val="E5ECFF"/>
          </a:solidFill>
          <a:ln cap="flat" cmpd="sng" w="28575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54"/>
          <p:cNvSpPr txBox="1"/>
          <p:nvPr/>
        </p:nvSpPr>
        <p:spPr>
          <a:xfrm>
            <a:off x="1350300" y="1398400"/>
            <a:ext cx="60642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4A5F6E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O Fulfillment By Wish (FBW) é um </a:t>
            </a:r>
            <a:r>
              <a:rPr sz="1200" u="sng" lang="pt-BR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programa de logística oferecido pela Wish</a:t>
            </a:r>
            <a:r>
              <a:rPr sz="1200" lang="pt-BR">
                <a:solidFill>
                  <a:srgbClr val="4A5F6E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 para comerciantes que enviam pedidos para os principais mercados da América do Norte e Europa.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A5F6E"/>
              </a:solidFill>
              <a:highlight>
                <a:srgbClr val="FFFFFF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sz="1100" u="sng" lang="pt-BR">
                <a:solidFill>
                  <a:schemeClr val="hlink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Consulte aqui os Termos de Serviço do FBW.</a:t>
            </a:r>
          </a:p>
        </p:txBody>
      </p:sp>
      <p:sp>
        <p:nvSpPr>
          <p:cNvPr id="681" name="Google Shape;681;p54"/>
          <p:cNvSpPr txBox="1"/>
          <p:nvPr/>
        </p:nvSpPr>
        <p:spPr>
          <a:xfrm>
            <a:off x="1350300" y="2553075"/>
            <a:ext cx="5937900" cy="9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Para participar do FBW, basta enviar inventário para um armazém do FBW, que nós cuidaremos do processamento (armazenamento, escolha, empacotamento e envio). 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Clique aqui para ver nossa</a:t>
            </a:r>
            <a:r>
              <a:rPr b="true"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 estrutura detalhada de tarifas para o FBW</a:t>
            </a:r>
            <a:r>
              <a:rPr b="true"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.</a:t>
            </a:r>
          </a:p>
        </p:txBody>
      </p:sp>
      <p:sp>
        <p:nvSpPr>
          <p:cNvPr id="682" name="Google Shape;682;p54"/>
          <p:cNvSpPr/>
          <p:nvPr/>
        </p:nvSpPr>
        <p:spPr>
          <a:xfrm>
            <a:off x="428625" y="3699829"/>
            <a:ext cx="743400" cy="743400"/>
          </a:xfrm>
          <a:prstGeom prst="ellipse">
            <a:avLst/>
          </a:prstGeom>
          <a:solidFill>
            <a:srgbClr val="E5ECFF"/>
          </a:solidFill>
          <a:ln cap="flat" cmpd="sng" w="28575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54"/>
          <p:cNvSpPr txBox="1"/>
          <p:nvPr/>
        </p:nvSpPr>
        <p:spPr>
          <a:xfrm>
            <a:off x="1350300" y="3698650"/>
            <a:ext cx="5660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Qualifique-se automaticamente para o Wish Express!</a:t>
            </a: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Graças à logística veloz do FBW, os produtos do programa estão automaticamente qualificados para o Wish Express e recebem mais exposição e impressões na Wish!</a:t>
            </a:r>
          </a:p>
        </p:txBody>
      </p:sp>
      <p:pic>
        <p:nvPicPr>
          <p:cNvPr id="684" name="Google Shape;684;p54"/>
          <p:cNvPicPr preferRelativeResize="0"/>
          <p:nvPr/>
        </p:nvPicPr>
        <p:blipFill rotWithShape="1">
          <a:blip r:embed="rId8">
            <a:alphaModFix/>
          </a:blip>
          <a:srcRect b="0" l="0" r="-2880" t="0"/>
          <a:stretch/>
        </p:blipFill>
        <p:spPr>
          <a:xfrm>
            <a:off x="7239000" y="3790025"/>
            <a:ext cx="1182732" cy="6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5" name="Google Shape;685;p5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05727" y="3773123"/>
            <a:ext cx="594360" cy="59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6" name="Google Shape;686;p5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6049" y="1594724"/>
            <a:ext cx="552893" cy="365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5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69612" y="2721663"/>
            <a:ext cx="462915" cy="411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7"/>
          <p:cNvSpPr txBox="1"/>
          <p:nvPr>
            <p:ph type="title"/>
          </p:nvPr>
        </p:nvSpPr>
        <p:spPr>
          <a:xfrm>
            <a:off x="428625" y="419750"/>
            <a:ext cx="8220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vender para o mercado internacional em 5 passos</a:t>
            </a: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37"/>
          <p:cNvSpPr txBox="1"/>
          <p:nvPr>
            <p:ph idx="2" type="title"/>
          </p:nvPr>
        </p:nvSpPr>
        <p:spPr>
          <a:xfrm>
            <a:off x="736750" y="1143000"/>
            <a:ext cx="37083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500" lang="pt-BR"/>
              <a:t>Trabalhe com seu gerente de conta da Wish para entender melhor as oportunidades de mercado</a:t>
            </a:r>
          </a:p>
        </p:txBody>
      </p:sp>
      <p:sp>
        <p:nvSpPr>
          <p:cNvPr id="473" name="Google Shape;473;p37"/>
          <p:cNvSpPr txBox="1"/>
          <p:nvPr>
            <p:ph idx="3" type="title"/>
          </p:nvPr>
        </p:nvSpPr>
        <p:spPr>
          <a:xfrm>
            <a:off x="736750" y="1876425"/>
            <a:ext cx="3708300" cy="6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500" lang="pt-BR"/>
              <a:t>Entenda os impostos internacionais e regulamentações aplicáveis ao seu caso</a:t>
            </a:r>
          </a:p>
        </p:txBody>
      </p:sp>
      <p:sp>
        <p:nvSpPr>
          <p:cNvPr id="474" name="Google Shape;474;p37"/>
          <p:cNvSpPr txBox="1"/>
          <p:nvPr>
            <p:ph idx="5" type="title"/>
          </p:nvPr>
        </p:nvSpPr>
        <p:spPr>
          <a:xfrm>
            <a:off x="736750" y="2571750"/>
            <a:ext cx="4361100" cy="6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500" lang="pt-BR"/>
              <a:t>Ative destinos internacionais para seus produtos</a:t>
            </a:r>
          </a:p>
        </p:txBody>
      </p:sp>
      <p:sp>
        <p:nvSpPr>
          <p:cNvPr id="475" name="Google Shape;475;p37"/>
          <p:cNvSpPr txBox="1"/>
          <p:nvPr>
            <p:ph idx="7" type="title"/>
          </p:nvPr>
        </p:nvSpPr>
        <p:spPr>
          <a:xfrm>
            <a:off x="736750" y="3268051"/>
            <a:ext cx="4361100" cy="73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500" lang="pt-BR"/>
              <a:t>Utilize os programas de logística da Wish</a:t>
            </a:r>
          </a:p>
        </p:txBody>
      </p:sp>
      <p:sp>
        <p:nvSpPr>
          <p:cNvPr id="476" name="Google Shape;476;p37"/>
          <p:cNvSpPr txBox="1"/>
          <p:nvPr>
            <p:ph idx="9" type="title"/>
          </p:nvPr>
        </p:nvSpPr>
        <p:spPr>
          <a:xfrm>
            <a:off x="736750" y="4001220"/>
            <a:ext cx="4361100" cy="6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500" lang="pt-BR"/>
              <a:t>Gerencie as devoluções internacionais</a:t>
            </a:r>
          </a:p>
        </p:txBody>
      </p:sp>
      <p:sp>
        <p:nvSpPr>
          <p:cNvPr id="477" name="Google Shape;477;p37"/>
          <p:cNvSpPr txBox="1"/>
          <p:nvPr>
            <p:ph idx="14" type="title"/>
          </p:nvPr>
        </p:nvSpPr>
        <p:spPr>
          <a:xfrm>
            <a:off x="6483782" y="4279779"/>
            <a:ext cx="16011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5º PASSO</a:t>
            </a:r>
          </a:p>
        </p:txBody>
      </p:sp>
      <p:sp>
        <p:nvSpPr>
          <p:cNvPr id="478" name="Google Shape;478;p37"/>
          <p:cNvSpPr txBox="1"/>
          <p:nvPr>
            <p:ph idx="15" type="title"/>
          </p:nvPr>
        </p:nvSpPr>
        <p:spPr>
          <a:xfrm>
            <a:off x="5747280" y="3566517"/>
            <a:ext cx="16011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4º PASSO</a:t>
            </a:r>
          </a:p>
        </p:txBody>
      </p:sp>
      <p:sp>
        <p:nvSpPr>
          <p:cNvPr id="479" name="Google Shape;479;p37"/>
          <p:cNvSpPr txBox="1"/>
          <p:nvPr>
            <p:ph idx="16" type="title"/>
          </p:nvPr>
        </p:nvSpPr>
        <p:spPr>
          <a:xfrm>
            <a:off x="5165790" y="2853229"/>
            <a:ext cx="16011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3º PASSO</a:t>
            </a:r>
          </a:p>
        </p:txBody>
      </p:sp>
      <p:sp>
        <p:nvSpPr>
          <p:cNvPr id="480" name="Google Shape;480;p37"/>
          <p:cNvSpPr txBox="1"/>
          <p:nvPr>
            <p:ph idx="17" type="title"/>
          </p:nvPr>
        </p:nvSpPr>
        <p:spPr>
          <a:xfrm>
            <a:off x="4341170" y="2139811"/>
            <a:ext cx="16011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2º PASSO</a:t>
            </a:r>
          </a:p>
        </p:txBody>
      </p:sp>
      <p:sp>
        <p:nvSpPr>
          <p:cNvPr id="481" name="Google Shape;481;p37"/>
          <p:cNvSpPr txBox="1"/>
          <p:nvPr>
            <p:ph idx="18" type="title"/>
          </p:nvPr>
        </p:nvSpPr>
        <p:spPr>
          <a:xfrm>
            <a:off x="3414836" y="1399922"/>
            <a:ext cx="1601100" cy="20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1º PASSO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55"/>
          <p:cNvSpPr txBox="1"/>
          <p:nvPr>
            <p:ph type="title"/>
          </p:nvPr>
        </p:nvSpPr>
        <p:spPr>
          <a:xfrm>
            <a:off x="428625" y="419750"/>
            <a:ext cx="46005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Comece a usar o Fulfillment By Wish (FBW)</a:t>
            </a:r>
          </a:p>
        </p:txBody>
      </p:sp>
      <p:sp>
        <p:nvSpPr>
          <p:cNvPr id="693" name="Google Shape;693;p55"/>
          <p:cNvSpPr/>
          <p:nvPr/>
        </p:nvSpPr>
        <p:spPr>
          <a:xfrm>
            <a:off x="428625" y="1876425"/>
            <a:ext cx="2010300" cy="1689000"/>
          </a:xfrm>
          <a:prstGeom prst="roundRect">
            <a:avLst>
              <a:gd fmla="val 6815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5"/>
          <p:cNvSpPr txBox="1"/>
          <p:nvPr/>
        </p:nvSpPr>
        <p:spPr>
          <a:xfrm>
            <a:off x="485775" y="1985175"/>
            <a:ext cx="17697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Nesta página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, é possível ler nossos Termos de Serviço e enviar o seu aceite. </a:t>
            </a: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Se estiver enviando para o armazém FBW UE,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forneça suas informações fiscais da UE. </a:t>
            </a:r>
          </a:p>
        </p:txBody>
      </p:sp>
      <p:sp>
        <p:nvSpPr>
          <p:cNvPr id="695" name="Google Shape;695;p55"/>
          <p:cNvSpPr/>
          <p:nvPr/>
        </p:nvSpPr>
        <p:spPr>
          <a:xfrm>
            <a:off x="2837200" y="1876425"/>
            <a:ext cx="2784300" cy="2551200"/>
          </a:xfrm>
          <a:prstGeom prst="roundRect">
            <a:avLst>
              <a:gd fmla="val 6815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55"/>
          <p:cNvSpPr txBox="1"/>
          <p:nvPr/>
        </p:nvSpPr>
        <p:spPr>
          <a:xfrm>
            <a:off x="3014237" y="2092700"/>
            <a:ext cx="2428200" cy="203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Depois,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crie um plano de transporte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para o inventário que você gostaria de enviar para um armazém FBW. Selecione as IDs de produto e as quantidades, depois os preços de envio e visualize as informações sobre como empacotar e enviar produtos para esses armazéns. Veja o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fluxo completo com capturas de tela neste artigo da Central de Ajuda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  <p:sp>
        <p:nvSpPr>
          <p:cNvPr id="697" name="Google Shape;697;p55"/>
          <p:cNvSpPr/>
          <p:nvPr/>
        </p:nvSpPr>
        <p:spPr>
          <a:xfrm>
            <a:off x="6019775" y="1876425"/>
            <a:ext cx="2257500" cy="2122500"/>
          </a:xfrm>
          <a:prstGeom prst="roundRect">
            <a:avLst>
              <a:gd fmla="val 6815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55"/>
          <p:cNvSpPr txBox="1"/>
          <p:nvPr/>
        </p:nvSpPr>
        <p:spPr>
          <a:xfrm>
            <a:off x="6203225" y="1987409"/>
            <a:ext cx="1890600" cy="184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Consulte a página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Ação Requerida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para saber os próximos passos, como enviar inventário para os armazéns do FBW. A Wish oferece armazenamento grátis para os armazéns FBW EUA durante os primeiros 90 dias.</a:t>
            </a:r>
          </a:p>
        </p:txBody>
      </p:sp>
      <p:sp>
        <p:nvSpPr>
          <p:cNvPr id="699" name="Google Shape;699;p55"/>
          <p:cNvSpPr txBox="1"/>
          <p:nvPr/>
        </p:nvSpPr>
        <p:spPr>
          <a:xfrm>
            <a:off x="349100" y="1169100"/>
            <a:ext cx="666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1° passo: aceite os Termos de Serviço e crie um plano de transporte</a:t>
            </a:r>
          </a:p>
        </p:txBody>
      </p:sp>
      <p:sp>
        <p:nvSpPr>
          <p:cNvPr id="700" name="Google Shape;700;p55"/>
          <p:cNvSpPr/>
          <p:nvPr/>
        </p:nvSpPr>
        <p:spPr>
          <a:xfrm rot="-8100000">
            <a:off x="2309189" y="2448913"/>
            <a:ext cx="245649" cy="245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55"/>
          <p:cNvSpPr/>
          <p:nvPr/>
        </p:nvSpPr>
        <p:spPr>
          <a:xfrm rot="-8100000">
            <a:off x="5493289" y="2448913"/>
            <a:ext cx="245649" cy="245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6"/>
          <p:cNvSpPr txBox="1"/>
          <p:nvPr>
            <p:ph type="title"/>
          </p:nvPr>
        </p:nvSpPr>
        <p:spPr>
          <a:xfrm>
            <a:off x="428625" y="419750"/>
            <a:ext cx="46005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Comece a usar o Fulfillment By Wish (FBW)</a:t>
            </a:r>
          </a:p>
        </p:txBody>
      </p:sp>
      <p:sp>
        <p:nvSpPr>
          <p:cNvPr id="707" name="Google Shape;707;p56"/>
          <p:cNvSpPr/>
          <p:nvPr/>
        </p:nvSpPr>
        <p:spPr>
          <a:xfrm>
            <a:off x="3619950" y="1887375"/>
            <a:ext cx="2226300" cy="1656000"/>
          </a:xfrm>
          <a:prstGeom prst="roundRect">
            <a:avLst>
              <a:gd fmla="val 6815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6"/>
          <p:cNvSpPr txBox="1"/>
          <p:nvPr/>
        </p:nvSpPr>
        <p:spPr>
          <a:xfrm>
            <a:off x="3818823" y="2103414"/>
            <a:ext cx="1819800" cy="12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Dependendo do armazém, do inventário e da duração, poderemos cobrar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taxas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pelo FBW, que serão deduzidas do saldo de sua conta em cada ciclo de faturamento.</a:t>
            </a:r>
          </a:p>
        </p:txBody>
      </p:sp>
      <p:sp>
        <p:nvSpPr>
          <p:cNvPr id="709" name="Google Shape;709;p56"/>
          <p:cNvSpPr/>
          <p:nvPr/>
        </p:nvSpPr>
        <p:spPr>
          <a:xfrm>
            <a:off x="428625" y="1887375"/>
            <a:ext cx="2784300" cy="2436900"/>
          </a:xfrm>
          <a:prstGeom prst="roundRect">
            <a:avLst>
              <a:gd fmla="val 6815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6"/>
          <p:cNvSpPr txBox="1"/>
          <p:nvPr/>
        </p:nvSpPr>
        <p:spPr>
          <a:xfrm>
            <a:off x="628125" y="1997625"/>
            <a:ext cx="23292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Todos os produtos do FBW se qualificam automaticamente para o Wish Express e são elegíveis para pagamento em 48h a partir do momento em que são marcados como enviados. Recomendamos priorizar os produtos que já demonstraram vender bem, mas lembre-se que existem restrições com relação a preços e tamanhos em nosso armazém FBW UE.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Leia mais sobre os produtos FBW sugeridos aqui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  <p:sp>
        <p:nvSpPr>
          <p:cNvPr id="711" name="Google Shape;711;p56"/>
          <p:cNvSpPr/>
          <p:nvPr/>
        </p:nvSpPr>
        <p:spPr>
          <a:xfrm>
            <a:off x="6244525" y="1887375"/>
            <a:ext cx="2032800" cy="2004300"/>
          </a:xfrm>
          <a:prstGeom prst="roundRect">
            <a:avLst>
              <a:gd fmla="val 6815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56"/>
          <p:cNvSpPr txBox="1"/>
          <p:nvPr/>
        </p:nvSpPr>
        <p:spPr>
          <a:xfrm>
            <a:off x="6253275" y="1935900"/>
            <a:ext cx="2073300" cy="22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 Wish cuidará do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5"/>
              </a:rPr>
              <a:t>atendimento ao cliente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em seu nome</a:t>
            </a:r>
          </a:p>
          <a:p>
            <a:pPr indent="0" lvl="0" marL="0" rtl="0" algn="ctr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no caso de um reembolso, se quiser receber seus itens de volta, é importante se cadastrar no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action="ppaction://hlinksldjump" r:id="rId6"/>
              </a:rPr>
              <a:t>Programa de Devoluções da Wish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e definir seu armazém próprio como o endereço de retorno.</a:t>
            </a:r>
          </a:p>
          <a:p>
            <a:pPr indent="0" lvl="0" marL="0" rtl="0" algn="ctr">
              <a:lnSpc>
                <a:spcPct val="110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11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13" name="Google Shape;713;p56"/>
          <p:cNvSpPr/>
          <p:nvPr/>
        </p:nvSpPr>
        <p:spPr>
          <a:xfrm rot="-8100000">
            <a:off x="3083264" y="2448913"/>
            <a:ext cx="245649" cy="245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6"/>
          <p:cNvSpPr/>
          <p:nvPr/>
        </p:nvSpPr>
        <p:spPr>
          <a:xfrm rot="-8100000">
            <a:off x="5689512" y="2448913"/>
            <a:ext cx="245649" cy="2456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6"/>
          <p:cNvSpPr txBox="1"/>
          <p:nvPr/>
        </p:nvSpPr>
        <p:spPr>
          <a:xfrm>
            <a:off x="349100" y="1169100"/>
            <a:ext cx="666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2ª etapa: utilize os serviços do FBW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0" name="Google Shape;72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5079" y="2898375"/>
            <a:ext cx="4995697" cy="2245125"/>
          </a:xfrm>
          <a:prstGeom prst="rect">
            <a:avLst/>
          </a:prstGeom>
          <a:noFill/>
          <a:ln>
            <a:noFill/>
          </a:ln>
        </p:spPr>
      </p:pic>
      <p:sp>
        <p:nvSpPr>
          <p:cNvPr id="721" name="Google Shape;721;p57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5° passo: gerencie as devoluções internacionais</a:t>
            </a:r>
          </a:p>
        </p:txBody>
      </p:sp>
      <p:sp>
        <p:nvSpPr>
          <p:cNvPr id="722" name="Google Shape;722;p57"/>
          <p:cNvSpPr txBox="1"/>
          <p:nvPr/>
        </p:nvSpPr>
        <p:spPr>
          <a:xfrm>
            <a:off x="1601713" y="2203802"/>
            <a:ext cx="3060000" cy="139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800"/>
              <a:buFont typeface="Proxima Nova"/>
              <a:buAutoNum type="arabicPeriod"/>
            </a:pPr>
            <a:r>
              <a:rPr b="true" sz="1500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Atendimento ao cliente da Wish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800"/>
              <a:buFont typeface="Proxima Nova"/>
              <a:buAutoNum type="arabicPeriod"/>
            </a:pPr>
            <a:r>
              <a:rPr b="true" sz="1500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Programa de Devoluções da Wish</a:t>
            </a: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305BEF"/>
              </a:buClr>
              <a:buSzPts val="1800"/>
              <a:buFont typeface="Proxima Nova"/>
              <a:buAutoNum type="arabicPeriod"/>
            </a:pPr>
            <a:r>
              <a:rPr b="true" sz="1500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Programa White Glove</a:t>
            </a:r>
          </a:p>
        </p:txBody>
      </p:sp>
      <p:sp>
        <p:nvSpPr>
          <p:cNvPr id="723" name="Google Shape;723;p57"/>
          <p:cNvSpPr txBox="1"/>
          <p:nvPr/>
        </p:nvSpPr>
        <p:spPr>
          <a:xfrm>
            <a:off x="428625" y="1138600"/>
            <a:ext cx="64122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Conheça o processo para um cliente internacional devolver um item. 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A5F6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Saiba como a Wish pode ajudar.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p58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Visão geral do atendimento ao cliente da Wish</a:t>
            </a:r>
          </a:p>
        </p:txBody>
      </p:sp>
      <p:sp>
        <p:nvSpPr>
          <p:cNvPr id="729" name="Google Shape;729;p58"/>
          <p:cNvSpPr/>
          <p:nvPr/>
        </p:nvSpPr>
        <p:spPr>
          <a:xfrm>
            <a:off x="428625" y="1411575"/>
            <a:ext cx="743400" cy="743400"/>
          </a:xfrm>
          <a:prstGeom prst="ellipse">
            <a:avLst/>
          </a:prstGeom>
          <a:solidFill>
            <a:srgbClr val="E5ECFF"/>
          </a:solidFill>
          <a:ln cap="flat" cmpd="sng" w="28575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58"/>
          <p:cNvSpPr/>
          <p:nvPr/>
        </p:nvSpPr>
        <p:spPr>
          <a:xfrm>
            <a:off x="428625" y="2554250"/>
            <a:ext cx="743400" cy="743400"/>
          </a:xfrm>
          <a:prstGeom prst="ellipse">
            <a:avLst/>
          </a:prstGeom>
          <a:solidFill>
            <a:srgbClr val="E5ECFF"/>
          </a:solidFill>
          <a:ln cap="flat" cmpd="sng" w="28575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8"/>
          <p:cNvSpPr txBox="1"/>
          <p:nvPr/>
        </p:nvSpPr>
        <p:spPr>
          <a:xfrm>
            <a:off x="1350300" y="1590825"/>
            <a:ext cx="5465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lang="pt-BR">
                <a:solidFill>
                  <a:srgbClr val="4A5F6E"/>
                </a:solidFill>
                <a:highlight>
                  <a:srgbClr val="FFFFFF"/>
                </a:highlight>
                <a:latin typeface="Proxima Nova"/>
                <a:ea typeface="Proxima Nova"/>
                <a:cs typeface="Proxima Nova"/>
                <a:sym typeface="Proxima Nova"/>
              </a:rPr>
              <a:t>A Wish oferece atendimento ao cliente em nome dos comerciantes de forma gratuita</a:t>
            </a:r>
          </a:p>
        </p:txBody>
      </p:sp>
      <p:sp>
        <p:nvSpPr>
          <p:cNvPr id="732" name="Google Shape;732;p58"/>
          <p:cNvSpPr txBox="1"/>
          <p:nvPr/>
        </p:nvSpPr>
        <p:spPr>
          <a:xfrm>
            <a:off x="1350300" y="2555700"/>
            <a:ext cx="55500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Com algumas exceções, o atendimento ao cliente da Wish responde às dúvidas de clientes, incluindo solicitações de reembolso, perguntas sobre prazo de entrega e muito mais.</a:t>
            </a:r>
          </a:p>
        </p:txBody>
      </p:sp>
      <p:sp>
        <p:nvSpPr>
          <p:cNvPr id="733" name="Google Shape;733;p58"/>
          <p:cNvSpPr/>
          <p:nvPr/>
        </p:nvSpPr>
        <p:spPr>
          <a:xfrm>
            <a:off x="428625" y="3699829"/>
            <a:ext cx="743400" cy="743400"/>
          </a:xfrm>
          <a:prstGeom prst="ellipse">
            <a:avLst/>
          </a:prstGeom>
          <a:solidFill>
            <a:srgbClr val="E5ECFF"/>
          </a:solidFill>
          <a:ln cap="flat" cmpd="sng" w="28575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58"/>
          <p:cNvSpPr txBox="1"/>
          <p:nvPr/>
        </p:nvSpPr>
        <p:spPr>
          <a:xfrm>
            <a:off x="1350300" y="3775039"/>
            <a:ext cx="4525800" cy="8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3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 equipe gerencia cada ticket de acordo com as orientações da nossa </a:t>
            </a:r>
            <a:r>
              <a:rPr sz="13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Política de Devolução e Reembolso</a:t>
            </a:r>
            <a:r>
              <a:rPr sz="13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  <p:pic>
        <p:nvPicPr>
          <p:cNvPr id="735" name="Google Shape;735;p58"/>
          <p:cNvPicPr preferRelativeResize="0"/>
          <p:nvPr/>
        </p:nvPicPr>
        <p:blipFill rotWithShape="1">
          <a:blip r:embed="rId4">
            <a:alphaModFix/>
          </a:blip>
          <a:srcRect b="0" l="641" r="641" t="0"/>
          <a:stretch/>
        </p:blipFill>
        <p:spPr>
          <a:xfrm>
            <a:off x="564175" y="3857141"/>
            <a:ext cx="472300" cy="42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8850" y="1571800"/>
            <a:ext cx="422955" cy="42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37" name="Google Shape;737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2071" y="2724370"/>
            <a:ext cx="216256" cy="393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8" name="Google Shape;738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68625" y="2898375"/>
            <a:ext cx="2358522" cy="225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59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Atendimento ao cliente e devoluções</a:t>
            </a:r>
          </a:p>
        </p:txBody>
      </p:sp>
      <p:sp>
        <p:nvSpPr>
          <p:cNvPr id="744" name="Google Shape;744;p59"/>
          <p:cNvSpPr txBox="1"/>
          <p:nvPr/>
        </p:nvSpPr>
        <p:spPr>
          <a:xfrm>
            <a:off x="428625" y="1437225"/>
            <a:ext cx="5710800" cy="12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De acordo com os Termos de Serviço da Wish, cada comerciante é responsável pelo custo da etiqueta de envio se desejar receber de volta um item que tenha sido reembolsado ao cliente.</a:t>
            </a:r>
          </a:p>
          <a:p>
            <a:pPr indent="-304800" lvl="0" marL="457200" rtl="0" algn="l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Fale com seu gerente de conta sobre algumas estratégias de envio internacional, como:</a:t>
            </a:r>
          </a:p>
        </p:txBody>
      </p:sp>
      <p:sp>
        <p:nvSpPr>
          <p:cNvPr id="745" name="Google Shape;745;p59"/>
          <p:cNvSpPr txBox="1"/>
          <p:nvPr/>
        </p:nvSpPr>
        <p:spPr>
          <a:xfrm>
            <a:off x="1690500" y="2713198"/>
            <a:ext cx="4449000" cy="9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Proxima Nova"/>
              <a:buAutoNum type="arabicPeriod"/>
            </a:pPr>
            <a:r>
              <a:rPr sz="12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Como embutir o custo potencial de devolução nos preços de base dos seus produtos</a:t>
            </a:r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500"/>
              <a:buFont typeface="Proxima Nova"/>
              <a:buAutoNum type="arabicPeriod"/>
            </a:pPr>
            <a:r>
              <a:rPr sz="12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Como avaliar as taxas de reembolso para cada destino e produto</a:t>
            </a:r>
          </a:p>
        </p:txBody>
      </p:sp>
      <p:sp>
        <p:nvSpPr>
          <p:cNvPr id="746" name="Google Shape;746;p59"/>
          <p:cNvSpPr txBox="1"/>
          <p:nvPr/>
        </p:nvSpPr>
        <p:spPr>
          <a:xfrm>
            <a:off x="579900" y="3990075"/>
            <a:ext cx="74652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Clique aqui</a:t>
            </a:r>
            <a:r>
              <a:rPr sz="1100" lang="pt-BR">
                <a:solidFill>
                  <a:schemeClr val="hlink"/>
                </a:solidFill>
                <a:uFill>
                  <a:noFill/>
                </a:u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 </a:t>
            </a:r>
            <a:r>
              <a:rPr sz="1100" lang="pt-BR">
                <a:latin typeface="Proxima Nova"/>
                <a:ea typeface="Proxima Nova"/>
                <a:cs typeface="Proxima Nova"/>
                <a:sym typeface="Proxima Nova"/>
              </a:rPr>
              <a:t>para entender melhor a logística das devoluções, os destinos onde os clientes podem solicitar devoluções e os destinos que oferecem armazéns para devoluções.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60"/>
          <p:cNvSpPr/>
          <p:nvPr/>
        </p:nvSpPr>
        <p:spPr>
          <a:xfrm>
            <a:off x="6210486" y="2510852"/>
            <a:ext cx="2188800" cy="2632200"/>
          </a:xfrm>
          <a:prstGeom prst="round1Rect">
            <a:avLst>
              <a:gd fmla="val 16667" name="adj"/>
            </a:avLst>
          </a:prstGeom>
          <a:solidFill>
            <a:srgbClr val="FFE3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60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Programa Wish - Devoluções</a:t>
            </a:r>
          </a:p>
        </p:txBody>
      </p:sp>
      <p:sp>
        <p:nvSpPr>
          <p:cNvPr id="753" name="Google Shape;753;p60"/>
          <p:cNvSpPr txBox="1"/>
          <p:nvPr/>
        </p:nvSpPr>
        <p:spPr>
          <a:xfrm>
            <a:off x="428625" y="1138600"/>
            <a:ext cx="58437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Com o </a:t>
            </a:r>
            <a:r>
              <a:rPr u="sng" lang="pt-BR">
                <a:solidFill>
                  <a:schemeClr val="hlink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3"/>
              </a:rPr>
              <a:t>Wish - Devoluções</a:t>
            </a: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, se um cliente solicitar um reembolso, precisará devolver o produto antes que o reembolso seja emitido pelo atendimento ao cliente da Wish. 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A5F6E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É possível cadastrar os produtos individualmente no programa ou em lote no Painel de Controle da Wish para Comerciantes em </a:t>
            </a:r>
            <a:r>
              <a:rPr sz="1200" u="sng" lang="pt-BR">
                <a:solidFill>
                  <a:schemeClr val="hlink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4"/>
              </a:rPr>
              <a:t>Produtos &gt; Ver Todos os Produtos</a:t>
            </a:r>
            <a:r>
              <a:rPr sz="1200"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. Ao cadastrar os produtos, será necessário fornecer os dados de um armazém de devolução e outras informações de logística.</a:t>
            </a:r>
          </a:p>
        </p:txBody>
      </p:sp>
      <p:sp>
        <p:nvSpPr>
          <p:cNvPr id="754" name="Google Shape;754;p60"/>
          <p:cNvSpPr txBox="1"/>
          <p:nvPr/>
        </p:nvSpPr>
        <p:spPr>
          <a:xfrm>
            <a:off x="428625" y="2985400"/>
            <a:ext cx="5614200" cy="130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Atualmente, comerciantes com um endereço de devolução dos EUA, Europa ou México podem registrar seus produtos para devoluções de clientes desses países. Leia mais nos artigos abaixo:</a:t>
            </a: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5BEF"/>
              </a:buClr>
              <a:buSzPts val="1300"/>
              <a:buFont typeface="Proxima Nova"/>
              <a:buChar char="●"/>
            </a:pPr>
            <a:r>
              <a:rPr sz="12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Programa Wish - Devoluções para os Estados Unidos</a:t>
            </a: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5BEF"/>
              </a:buClr>
              <a:buSzPts val="1300"/>
              <a:buFont typeface="Proxima Nova"/>
              <a:buChar char="●"/>
            </a:pPr>
            <a:r>
              <a:rPr sz="12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Programa Wish - Devoluções para o México</a:t>
            </a: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305BEF"/>
              </a:buClr>
              <a:buSzPts val="1300"/>
              <a:buFont typeface="Proxima Nova"/>
              <a:buChar char="●"/>
            </a:pPr>
            <a:r>
              <a:rPr sz="12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Programa Wish - Devoluções para a Europa</a:t>
            </a:r>
          </a:p>
        </p:txBody>
      </p:sp>
      <p:sp>
        <p:nvSpPr>
          <p:cNvPr id="755" name="Google Shape;755;p60"/>
          <p:cNvSpPr txBox="1"/>
          <p:nvPr/>
        </p:nvSpPr>
        <p:spPr>
          <a:xfrm>
            <a:off x="6319465" y="2663344"/>
            <a:ext cx="21111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0E3AA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Comerciantes que fazem parte</a:t>
            </a:r>
            <a:r>
              <a:rPr b="true" sz="1100" lang="pt-BR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rPr>
              <a:t> da Wish - Devoluções obtêm uma taxa de reembolso pós-devolução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E3AA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E3AA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E3AA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0E3AA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do que comerciantes fora do programa. </a:t>
            </a:r>
          </a:p>
        </p:txBody>
      </p:sp>
      <p:sp>
        <p:nvSpPr>
          <p:cNvPr id="756" name="Google Shape;756;p60"/>
          <p:cNvSpPr txBox="1"/>
          <p:nvPr/>
        </p:nvSpPr>
        <p:spPr>
          <a:xfrm>
            <a:off x="6207545" y="3090522"/>
            <a:ext cx="21888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sz="3100" lang="pt-BR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rPr>
              <a:t>30%</a:t>
            </a:r>
            <a:r>
              <a:rPr b="true" sz="2800" lang="pt-BR">
                <a:solidFill>
                  <a:srgbClr val="0E3AA1"/>
                </a:solidFill>
                <a:latin typeface="Proxima Nova"/>
                <a:ea typeface="Proxima Nova"/>
                <a:cs typeface="Proxima Nova"/>
                <a:sym typeface="Proxima Nova"/>
              </a:rPr>
              <a:t> mais baixa</a:t>
            </a:r>
          </a:p>
        </p:txBody>
      </p:sp>
      <p:pic>
        <p:nvPicPr>
          <p:cNvPr id="757" name="Google Shape;757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04156" y="4297921"/>
            <a:ext cx="1816385" cy="848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76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61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gerenciar devoluções internacionais</a:t>
            </a:r>
          </a:p>
        </p:txBody>
      </p:sp>
      <p:sp>
        <p:nvSpPr>
          <p:cNvPr id="763" name="Google Shape;763;p61"/>
          <p:cNvSpPr txBox="1"/>
          <p:nvPr/>
        </p:nvSpPr>
        <p:spPr>
          <a:xfrm>
            <a:off x="1690500" y="3483500"/>
            <a:ext cx="56862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Font typeface="Proxima Nova"/>
              <a:buAutoNum type="arabicPeriod"/>
            </a:pPr>
            <a:r>
              <a:rPr sz="12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Ter um armazém de devolução na UE </a:t>
            </a:r>
            <a:r>
              <a:rPr sz="1200" b="true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ou</a:t>
            </a:r>
          </a:p>
          <a:p>
            <a:pPr indent="-32385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1500"/>
              <a:buFont typeface="Proxima Nova"/>
              <a:buAutoNum type="arabicPeriod"/>
            </a:pPr>
            <a:r>
              <a:rPr sz="12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Fazer o atendimento ao cliente pelo Programa White Glove da Wish</a:t>
            </a:r>
          </a:p>
        </p:txBody>
      </p:sp>
      <p:sp>
        <p:nvSpPr>
          <p:cNvPr id="764" name="Google Shape;764;p61"/>
          <p:cNvSpPr txBox="1"/>
          <p:nvPr/>
        </p:nvSpPr>
        <p:spPr>
          <a:xfrm>
            <a:off x="428625" y="1138600"/>
            <a:ext cx="7101600" cy="8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 menos que você participe do Programa White Glove, para aceitar devoluções de clientes na União Europeia, será necessário fazer o cadastro no </a:t>
            </a:r>
            <a:r>
              <a:rPr u="sng" lang="pt-BR">
                <a:solidFill>
                  <a:schemeClr val="hlink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  <a:hlinkClick r:id="rId3"/>
              </a:rPr>
              <a:t>Wish - Devoluções</a:t>
            </a: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e ter um armazém de devolução localizado em um ou mais destinos da UE onde a Wish opera: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sz="13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Áustria, Bélgica, Bulgária, Croácia, República Checa, Dinamarca, Estônia, Finlândia, França, Alemanha, Grã-Bretanha, Grécia, Hungria, Irlanda, Itália, Letônia, Lituânia, Luxemburgo, Malta, Holanda, Noruega, Polônia, Portugal, Romênia, Sérvia, Eslováquia, Eslovênia, Espanha, Suécia e Suíça.</a:t>
            </a:r>
          </a:p>
        </p:txBody>
      </p:sp>
      <p:sp>
        <p:nvSpPr>
          <p:cNvPr id="765" name="Google Shape;765;p61"/>
          <p:cNvSpPr txBox="1"/>
          <p:nvPr/>
        </p:nvSpPr>
        <p:spPr>
          <a:xfrm>
            <a:off x="428625" y="3083291"/>
            <a:ext cx="6294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 você está nos EUA, recomendamos: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769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62"/>
          <p:cNvSpPr txBox="1"/>
          <p:nvPr>
            <p:ph type="title"/>
          </p:nvPr>
        </p:nvSpPr>
        <p:spPr>
          <a:xfrm>
            <a:off x="428625" y="419750"/>
            <a:ext cx="72486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Programa White Glove: alternativa ao atendimento ao cliente da Wish</a:t>
            </a:r>
          </a:p>
        </p:txBody>
      </p:sp>
      <p:sp>
        <p:nvSpPr>
          <p:cNvPr id="771" name="Google Shape;771;p62"/>
          <p:cNvSpPr txBox="1"/>
          <p:nvPr/>
        </p:nvSpPr>
        <p:spPr>
          <a:xfrm>
            <a:off x="428625" y="1143000"/>
            <a:ext cx="7248600" cy="29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Com o programa, você pode gerenciar internamente o atendimento ao cliente e aceitar devoluções para um armazém nos EUA. </a:t>
            </a: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Controle o processo de devoluções e monitore de perto os reembolsos, além de quais clientes estão solicitando devoluções. </a:t>
            </a: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Os reembolsos só serão emitidos para o cliente depois que você autorizar a devolução. </a:t>
            </a: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b="true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Não recomendamos</a:t>
            </a: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usar o White Glove junto com a Wish - Devoluções. </a:t>
            </a: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2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2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Fale com seu gerente de conta para saber mais sobre o White Glove.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bg>
      <p:bgPr>
        <a:solidFill>
          <a:srgbClr val="0E3AA1"/>
        </a:solidFill>
      </p:bgPr>
    </p:bg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6" name="Google Shape;776;p63"/>
          <p:cNvPicPr preferRelativeResize="0"/>
          <p:nvPr/>
        </p:nvPicPr>
        <p:blipFill rotWithShape="1">
          <a:blip r:embed="rId3">
            <a:alphaModFix/>
          </a:blip>
          <a:srcRect b="0" l="15311" r="50" t="0"/>
          <a:stretch/>
        </p:blipFill>
        <p:spPr>
          <a:xfrm>
            <a:off x="3981450" y="1419388"/>
            <a:ext cx="5162550" cy="2421825"/>
          </a:xfrm>
          <a:prstGeom prst="rect">
            <a:avLst/>
          </a:prstGeom>
          <a:noFill/>
          <a:ln>
            <a:noFill/>
          </a:ln>
        </p:spPr>
      </p:pic>
      <p:sp>
        <p:nvSpPr>
          <p:cNvPr id="777" name="Google Shape;777;p63"/>
          <p:cNvSpPr txBox="1"/>
          <p:nvPr/>
        </p:nvSpPr>
        <p:spPr>
          <a:xfrm>
            <a:off x="460250" y="2270675"/>
            <a:ext cx="2665800" cy="3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sz="12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Se tiver alguma dúvida, fale com seu </a:t>
            </a:r>
            <a:r>
              <a:rPr sz="1200" b="true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gerente de conta</a:t>
            </a:r>
            <a:r>
              <a:rPr sz="1200" lang="pt-BR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. Será um prazer ajudar!</a:t>
            </a: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Helvetica Neue"/>
              <a:buNone/>
            </a:pPr>
            <a:endParaRPr sz="1200">
              <a:solidFill>
                <a:srgbClr val="FFFFFF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78" name="Google Shape;778;p63"/>
          <p:cNvSpPr txBox="1"/>
          <p:nvPr/>
        </p:nvSpPr>
        <p:spPr>
          <a:xfrm>
            <a:off x="460250" y="1571800"/>
            <a:ext cx="8034000" cy="4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Helvetica Neue"/>
              <a:buNone/>
            </a:pPr>
            <a:r>
              <a:rPr b="true" i="false" sz="3200" u="none" cap="none" strike="noStrike" lang="pt-BR">
                <a:solidFill>
                  <a:srgbClr val="E7EEFD"/>
                </a:solidFill>
                <a:latin typeface="Proxima Nova"/>
                <a:ea typeface="Proxima Nova"/>
                <a:cs typeface="Proxima Nova"/>
                <a:sym typeface="Proxima Nova"/>
              </a:rPr>
              <a:t>Agradecemos desde já! </a:t>
            </a:r>
          </a:p>
        </p:txBody>
      </p:sp>
      <p:cxnSp>
        <p:nvCxnSpPr>
          <p:cNvPr id="779" name="Google Shape;779;p63"/>
          <p:cNvCxnSpPr/>
          <p:nvPr/>
        </p:nvCxnSpPr>
        <p:spPr>
          <a:xfrm>
            <a:off x="460250" y="2167350"/>
            <a:ext cx="2000400" cy="0"/>
          </a:xfrm>
          <a:prstGeom prst="straightConnector1">
            <a:avLst/>
          </a:prstGeom>
          <a:noFill/>
          <a:ln cap="flat" cmpd="sng" w="9525">
            <a:solidFill>
              <a:srgbClr val="E7EEFD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780" name="Google Shape;780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475" y="535647"/>
            <a:ext cx="890805" cy="46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 txBox="1"/>
          <p:nvPr/>
        </p:nvSpPr>
        <p:spPr>
          <a:xfrm>
            <a:off x="428625" y="419750"/>
            <a:ext cx="8220000" cy="3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true" sz="1600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1º passo: entenda o mercado internacional para seus produtos</a:t>
            </a:r>
          </a:p>
        </p:txBody>
      </p:sp>
      <p:sp>
        <p:nvSpPr>
          <p:cNvPr id="487" name="Google Shape;487;p38"/>
          <p:cNvSpPr txBox="1"/>
          <p:nvPr/>
        </p:nvSpPr>
        <p:spPr>
          <a:xfrm>
            <a:off x="415575" y="1143000"/>
            <a:ext cx="4960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Seu gerente de conta compartilhará algumas oportunidades interessantes para o mercado internacional. Algumas pautas importantes:</a:t>
            </a:r>
          </a:p>
        </p:txBody>
      </p:sp>
      <p:sp>
        <p:nvSpPr>
          <p:cNvPr id="488" name="Google Shape;488;p38"/>
          <p:cNvSpPr txBox="1"/>
          <p:nvPr/>
        </p:nvSpPr>
        <p:spPr>
          <a:xfrm>
            <a:off x="1343025" y="1907800"/>
            <a:ext cx="2755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Oportunidades de produto</a:t>
            </a:r>
          </a:p>
        </p:txBody>
      </p:sp>
      <p:sp>
        <p:nvSpPr>
          <p:cNvPr id="489" name="Google Shape;489;p38"/>
          <p:cNvSpPr txBox="1"/>
          <p:nvPr/>
        </p:nvSpPr>
        <p:spPr>
          <a:xfrm>
            <a:off x="1441550" y="2471550"/>
            <a:ext cx="2263200" cy="17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Demanda regional nas categorias de produto 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Como manter seus produtos competitivos 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Restrições ou políticas específicas para produtos ou destinos</a:t>
            </a:r>
          </a:p>
        </p:txBody>
      </p:sp>
      <p:sp>
        <p:nvSpPr>
          <p:cNvPr id="490" name="Google Shape;490;p38"/>
          <p:cNvSpPr txBox="1"/>
          <p:nvPr/>
        </p:nvSpPr>
        <p:spPr>
          <a:xfrm>
            <a:off x="4459225" y="1907800"/>
            <a:ext cx="2755500" cy="4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200"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Inventário</a:t>
            </a:r>
          </a:p>
        </p:txBody>
      </p:sp>
      <p:cxnSp>
        <p:nvCxnSpPr>
          <p:cNvPr id="491" name="Google Shape;491;p38"/>
          <p:cNvCxnSpPr/>
          <p:nvPr/>
        </p:nvCxnSpPr>
        <p:spPr>
          <a:xfrm>
            <a:off x="1428500" y="2317900"/>
            <a:ext cx="2289300" cy="0"/>
          </a:xfrm>
          <a:prstGeom prst="straightConnector1">
            <a:avLst/>
          </a:prstGeom>
          <a:noFill/>
          <a:ln cap="flat" cmpd="sng" w="19050">
            <a:solidFill>
              <a:srgbClr val="D0DB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92" name="Google Shape;492;p38"/>
          <p:cNvCxnSpPr/>
          <p:nvPr/>
        </p:nvCxnSpPr>
        <p:spPr>
          <a:xfrm>
            <a:off x="4544700" y="2317900"/>
            <a:ext cx="2289300" cy="0"/>
          </a:xfrm>
          <a:prstGeom prst="straightConnector1">
            <a:avLst/>
          </a:prstGeom>
          <a:noFill/>
          <a:ln cap="flat" cmpd="sng" w="19050">
            <a:solidFill>
              <a:srgbClr val="D0DB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3" name="Google Shape;493;p38"/>
          <p:cNvSpPr txBox="1"/>
          <p:nvPr/>
        </p:nvSpPr>
        <p:spPr>
          <a:xfrm>
            <a:off x="4544700" y="2471550"/>
            <a:ext cx="2350800" cy="17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Inventário para a demanda internacional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Como planejar os próximos 2 ou 3 trimestres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Considerações especiais para aumento da demanda (fim de ano, etc)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9"/>
          <p:cNvSpPr txBox="1"/>
          <p:nvPr>
            <p:ph type="title"/>
          </p:nvPr>
        </p:nvSpPr>
        <p:spPr>
          <a:xfrm>
            <a:off x="428625" y="419750"/>
            <a:ext cx="73629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Melhores mercados da Wish no mundo (receita por região) </a:t>
            </a:r>
          </a:p>
        </p:txBody>
      </p:sp>
      <p:sp>
        <p:nvSpPr>
          <p:cNvPr id="499" name="Google Shape;499;p39"/>
          <p:cNvSpPr txBox="1"/>
          <p:nvPr/>
        </p:nvSpPr>
        <p:spPr>
          <a:xfrm>
            <a:off x="728325" y="1468925"/>
            <a:ext cx="3398100" cy="19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300"/>
              <a:buFont typeface="Proxima Nova"/>
              <a:buAutoNum type="arabicPeriod"/>
            </a:pPr>
            <a:r>
              <a:rPr sz="13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Europa: 47%</a:t>
            </a: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300"/>
              <a:buFont typeface="Proxima Nova"/>
              <a:buAutoNum type="arabicPeriod"/>
            </a:pPr>
            <a:r>
              <a:rPr sz="13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América do Norte: 39%</a:t>
            </a: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300"/>
              <a:buFont typeface="Proxima Nova"/>
              <a:buAutoNum type="arabicPeriod"/>
            </a:pPr>
            <a:r>
              <a:rPr sz="13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América do Sul: 5%</a:t>
            </a:r>
          </a:p>
          <a:p>
            <a:pPr indent="-3111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300"/>
              <a:buFont typeface="Proxima Nova"/>
              <a:buAutoNum type="arabicPeriod"/>
            </a:pPr>
            <a:r>
              <a:rPr sz="13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Outro: 9% </a:t>
            </a: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sz="13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Entre nossos maiores mercados estão Estados Unidos, Grã-Bretanha, Alemanha, França, Canadá e Itália.</a:t>
            </a: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sz="13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500" name="Google Shape;500;p39"/>
          <p:cNvSpPr txBox="1"/>
          <p:nvPr/>
        </p:nvSpPr>
        <p:spPr>
          <a:xfrm>
            <a:off x="728325" y="3853625"/>
            <a:ext cx="67635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Venda para mais de 100 países com uma conta única.</a:t>
            </a: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Veja uma lista completa de países e regiões em que você pode vender pela Wish.</a:t>
            </a:r>
          </a:p>
        </p:txBody>
      </p:sp>
      <p:pic>
        <p:nvPicPr>
          <p:cNvPr id="501" name="Google Shape;50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3225" y="1015975"/>
            <a:ext cx="3270299" cy="2718474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39"/>
          <p:cNvSpPr txBox="1"/>
          <p:nvPr/>
        </p:nvSpPr>
        <p:spPr>
          <a:xfrm>
            <a:off x="6729575" y="4671325"/>
            <a:ext cx="1762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Dados do segundo trimestre de 2021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0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Algumas dicas interessantes</a:t>
            </a:r>
          </a:p>
        </p:txBody>
      </p:sp>
      <p:sp>
        <p:nvSpPr>
          <p:cNvPr id="508" name="Google Shape;508;p40"/>
          <p:cNvSpPr txBox="1"/>
          <p:nvPr/>
        </p:nvSpPr>
        <p:spPr>
          <a:xfrm>
            <a:off x="428625" y="1597914"/>
            <a:ext cx="512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Alguns destinos têm outras configurações para </a:t>
            </a:r>
            <a:r>
              <a:rPr b="true" lang="pt-BR">
                <a:solidFill>
                  <a:srgbClr val="E3812B"/>
                </a:solidFill>
                <a:latin typeface="Proxima Nova"/>
                <a:ea typeface="Proxima Nova"/>
                <a:cs typeface="Proxima Nova"/>
                <a:sym typeface="Proxima Nova"/>
              </a:rPr>
              <a:t>eletrônicos</a:t>
            </a:r>
            <a:r>
              <a:rPr lang="pt-BR">
                <a:solidFill>
                  <a:srgbClr val="305BE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:</a:t>
            </a:r>
          </a:p>
        </p:txBody>
      </p:sp>
      <p:sp>
        <p:nvSpPr>
          <p:cNvPr id="509" name="Google Shape;509;p40"/>
          <p:cNvSpPr txBox="1"/>
          <p:nvPr/>
        </p:nvSpPr>
        <p:spPr>
          <a:xfrm>
            <a:off x="352425" y="1929500"/>
            <a:ext cx="5819700" cy="22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4A5F6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Enviar os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conectores eletrônicos adequados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à região do cliente pode ajudar a reduzir as devoluções. 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O layout dos teclados varia conforme a região. Sendo assim, muitos clientes esperam receber um teclado com uma configuração local.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É importante que os dispositivos móveis estejam desbloqueados para uso internacional.</a:t>
            </a: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rgbClr val="305BEF"/>
              </a:buClr>
              <a:buSzPts val="1200"/>
              <a:buFont typeface="Proxima Nova"/>
              <a:buChar char="●"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Os tamanhos podem variar conforme o país de destino. Consulte nossas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FAQ sobre tabela de tamanho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para saber como usar os tamanhos certos para venda internacional.</a:t>
            </a:r>
          </a:p>
        </p:txBody>
      </p:sp>
      <p:pic>
        <p:nvPicPr>
          <p:cNvPr id="510" name="Google Shape;510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9225" y="791125"/>
            <a:ext cx="680005" cy="1207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216682">
            <a:off x="6399977" y="2229031"/>
            <a:ext cx="1845298" cy="812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1"/>
          <p:cNvSpPr/>
          <p:nvPr/>
        </p:nvSpPr>
        <p:spPr>
          <a:xfrm>
            <a:off x="437150" y="2911425"/>
            <a:ext cx="3804600" cy="1310700"/>
          </a:xfrm>
          <a:prstGeom prst="roundRect">
            <a:avLst>
              <a:gd fmla="val 16667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41"/>
          <p:cNvSpPr/>
          <p:nvPr/>
        </p:nvSpPr>
        <p:spPr>
          <a:xfrm>
            <a:off x="4464949" y="2911425"/>
            <a:ext cx="3804600" cy="1310700"/>
          </a:xfrm>
          <a:prstGeom prst="roundRect">
            <a:avLst>
              <a:gd fmla="val 16667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41"/>
          <p:cNvSpPr txBox="1"/>
          <p:nvPr/>
        </p:nvSpPr>
        <p:spPr>
          <a:xfrm>
            <a:off x="742875" y="3040125"/>
            <a:ext cx="31761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Algumas regiões têm leis mais restritas de proteção ao consumidor (como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Europa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), incluindo Garantias de Conformidade e a obrigatoriedade de informar uma “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Pessoa Responsável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” para o caso de algum problema.</a:t>
            </a:r>
          </a:p>
        </p:txBody>
      </p:sp>
      <p:sp>
        <p:nvSpPr>
          <p:cNvPr id="519" name="Google Shape;519;p41"/>
          <p:cNvSpPr txBox="1"/>
          <p:nvPr/>
        </p:nvSpPr>
        <p:spPr>
          <a:xfrm>
            <a:off x="4779200" y="3040125"/>
            <a:ext cx="31761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Algumas regiões exigem um Número de Identificação Fiscal (NIF) para quaisquer pacotes que entrem no país. Insira o NIF nas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Configurações de Imposto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no Painel de Controle da Wish para Comerciantes.</a:t>
            </a:r>
          </a:p>
        </p:txBody>
      </p:sp>
      <p:sp>
        <p:nvSpPr>
          <p:cNvPr id="520" name="Google Shape;520;p41"/>
          <p:cNvSpPr/>
          <p:nvPr/>
        </p:nvSpPr>
        <p:spPr>
          <a:xfrm>
            <a:off x="437150" y="2911425"/>
            <a:ext cx="310200" cy="310200"/>
          </a:xfrm>
          <a:prstGeom prst="ellipse">
            <a:avLst/>
          </a:prstGeom>
          <a:solidFill>
            <a:srgbClr val="D0DBFF"/>
          </a:solidFill>
          <a:ln cap="flat" cmpd="sng" w="19050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</a:p>
        </p:txBody>
      </p:sp>
      <p:sp>
        <p:nvSpPr>
          <p:cNvPr id="521" name="Google Shape;521;p41"/>
          <p:cNvSpPr/>
          <p:nvPr/>
        </p:nvSpPr>
        <p:spPr>
          <a:xfrm>
            <a:off x="4464950" y="2911425"/>
            <a:ext cx="310200" cy="310200"/>
          </a:xfrm>
          <a:prstGeom prst="ellipse">
            <a:avLst/>
          </a:prstGeom>
          <a:solidFill>
            <a:srgbClr val="D0DBFF"/>
          </a:solidFill>
          <a:ln cap="flat" cmpd="sng" w="19050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</a:p>
        </p:txBody>
      </p:sp>
      <p:sp>
        <p:nvSpPr>
          <p:cNvPr id="522" name="Google Shape;522;p41"/>
          <p:cNvSpPr txBox="1"/>
          <p:nvPr>
            <p:ph type="title"/>
          </p:nvPr>
        </p:nvSpPr>
        <p:spPr>
          <a:xfrm>
            <a:off x="428625" y="419750"/>
            <a:ext cx="4338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Regulamentações específicas para cada destino</a:t>
            </a:r>
          </a:p>
        </p:txBody>
      </p:sp>
      <p:sp>
        <p:nvSpPr>
          <p:cNvPr id="523" name="Google Shape;523;p41"/>
          <p:cNvSpPr/>
          <p:nvPr/>
        </p:nvSpPr>
        <p:spPr>
          <a:xfrm>
            <a:off x="428625" y="1257600"/>
            <a:ext cx="3804600" cy="1310700"/>
          </a:xfrm>
          <a:prstGeom prst="roundRect">
            <a:avLst>
              <a:gd fmla="val 16667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41"/>
          <p:cNvSpPr/>
          <p:nvPr/>
        </p:nvSpPr>
        <p:spPr>
          <a:xfrm>
            <a:off x="4456424" y="1257600"/>
            <a:ext cx="3804600" cy="1310700"/>
          </a:xfrm>
          <a:prstGeom prst="roundRect">
            <a:avLst>
              <a:gd fmla="val 16667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" name="Google Shape;525;p41"/>
          <p:cNvSpPr txBox="1"/>
          <p:nvPr/>
        </p:nvSpPr>
        <p:spPr>
          <a:xfrm>
            <a:off x="637700" y="1377625"/>
            <a:ext cx="34035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Alguns países restringem a venda de algumas categorias de produtos. Embora a Wish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proíba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 determinados produtos </a:t>
            </a: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de serem listados na plataforma e tenha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8"/>
              </a:rPr>
              <a:t>orientações específicas para cada país</a:t>
            </a: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, cada comerciante é responsável por garantir a conformidade regional.</a:t>
            </a:r>
          </a:p>
        </p:txBody>
      </p:sp>
      <p:sp>
        <p:nvSpPr>
          <p:cNvPr id="526" name="Google Shape;526;p41"/>
          <p:cNvSpPr txBox="1"/>
          <p:nvPr/>
        </p:nvSpPr>
        <p:spPr>
          <a:xfrm>
            <a:off x="4793925" y="1377625"/>
            <a:ext cx="3092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Algumas regiões exigem que um documento chamado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9"/>
              </a:rPr>
              <a:t>Package Overview</a:t>
            </a: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seja enviado junto com as remessas. Nesse caso, é possível baixá-lo no Painel de Controle da Wish para Comerciantes.</a:t>
            </a:r>
          </a:p>
        </p:txBody>
      </p:sp>
      <p:sp>
        <p:nvSpPr>
          <p:cNvPr id="527" name="Google Shape;527;p41"/>
          <p:cNvSpPr/>
          <p:nvPr/>
        </p:nvSpPr>
        <p:spPr>
          <a:xfrm>
            <a:off x="428625" y="1257605"/>
            <a:ext cx="310200" cy="310200"/>
          </a:xfrm>
          <a:prstGeom prst="ellipse">
            <a:avLst/>
          </a:prstGeom>
          <a:solidFill>
            <a:srgbClr val="D0DBFF"/>
          </a:solidFill>
          <a:ln cap="flat" cmpd="sng" w="19050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</a:p>
        </p:txBody>
      </p:sp>
      <p:sp>
        <p:nvSpPr>
          <p:cNvPr id="528" name="Google Shape;528;p41"/>
          <p:cNvSpPr/>
          <p:nvPr/>
        </p:nvSpPr>
        <p:spPr>
          <a:xfrm>
            <a:off x="4456425" y="1257605"/>
            <a:ext cx="310200" cy="310200"/>
          </a:xfrm>
          <a:prstGeom prst="ellipse">
            <a:avLst/>
          </a:prstGeom>
          <a:solidFill>
            <a:srgbClr val="D0DBFF"/>
          </a:solidFill>
          <a:ln cap="flat" cmpd="sng" w="19050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2"/>
          <p:cNvSpPr txBox="1"/>
          <p:nvPr>
            <p:ph type="title"/>
          </p:nvPr>
        </p:nvSpPr>
        <p:spPr>
          <a:xfrm>
            <a:off x="428625" y="419750"/>
            <a:ext cx="55791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2º passo: recolhimento e envio de impostos internacionais</a:t>
            </a:r>
          </a:p>
        </p:txBody>
      </p:sp>
      <p:sp>
        <p:nvSpPr>
          <p:cNvPr id="534" name="Google Shape;534;p42"/>
          <p:cNvSpPr txBox="1"/>
          <p:nvPr>
            <p:ph idx="1" type="body"/>
          </p:nvPr>
        </p:nvSpPr>
        <p:spPr>
          <a:xfrm>
            <a:off x="801175" y="1984200"/>
            <a:ext cx="3050700" cy="2595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200"/>
              <a:buChar char="●"/>
            </a:pPr>
            <a:r>
              <a:rPr lang="pt-BR"/>
              <a:t>Algumas regiões exigem o pagamento de impostos indiretos quando os itens são importados e incluem impostos sobre vendas, imposto sobre valor agregado (IVA), impostos sobre bens e serviços (GST).</a:t>
            </a: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200"/>
              <a:buChar char="●"/>
            </a:pPr>
            <a:r>
              <a:rPr lang="pt-BR"/>
              <a:t>Cada comerciante é responsável por identificar suas responsabilidades fiscais e cumpri-las.</a:t>
            </a:r>
          </a:p>
        </p:txBody>
      </p:sp>
      <p:sp>
        <p:nvSpPr>
          <p:cNvPr id="535" name="Google Shape;535;p42"/>
          <p:cNvSpPr txBox="1"/>
          <p:nvPr>
            <p:ph idx="5" type="body"/>
          </p:nvPr>
        </p:nvSpPr>
        <p:spPr>
          <a:xfrm>
            <a:off x="4831175" y="1984200"/>
            <a:ext cx="2948700" cy="213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05BEF"/>
              </a:buClr>
              <a:buSzPts val="1200"/>
              <a:buChar char="●"/>
            </a:pPr>
            <a:r>
              <a:rPr lang="pt-BR"/>
              <a:t>Conheça as regulamentações da região de destino para evitar problemas fiscais.</a:t>
            </a: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endParaRPr/>
          </a:p>
          <a:p>
            <a:pPr indent="-304800" lvl="0" marL="457200" rtl="0" algn="l">
              <a:spcBef>
                <a:spcPts val="600"/>
              </a:spcBef>
              <a:spcAft>
                <a:spcPts val="0"/>
              </a:spcAft>
              <a:buClr>
                <a:srgbClr val="305BEF"/>
              </a:buClr>
              <a:buSzPts val="1200"/>
              <a:buChar char="●"/>
            </a:pPr>
            <a:r>
              <a:rPr lang="pt-BR"/>
              <a:t>Guarde todos os recibos e faturas para poder enviar junto com as informações fiscais para as autoridades internacionais.</a:t>
            </a:r>
          </a:p>
        </p:txBody>
      </p:sp>
      <p:sp>
        <p:nvSpPr>
          <p:cNvPr id="536" name="Google Shape;536;p42"/>
          <p:cNvSpPr txBox="1"/>
          <p:nvPr/>
        </p:nvSpPr>
        <p:spPr>
          <a:xfrm>
            <a:off x="349100" y="1169100"/>
            <a:ext cx="8151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4A5F6E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É muito importante estar ciente das suas obrigações fiscais na hora de vender na Wish.</a:t>
            </a:r>
          </a:p>
        </p:txBody>
      </p:sp>
      <p:cxnSp>
        <p:nvCxnSpPr>
          <p:cNvPr id="537" name="Google Shape;537;p42"/>
          <p:cNvCxnSpPr/>
          <p:nvPr/>
        </p:nvCxnSpPr>
        <p:spPr>
          <a:xfrm>
            <a:off x="4275869" y="1984200"/>
            <a:ext cx="0" cy="2130300"/>
          </a:xfrm>
          <a:prstGeom prst="straightConnector1">
            <a:avLst/>
          </a:prstGeom>
          <a:noFill/>
          <a:ln cap="flat" cmpd="sng" w="19050">
            <a:solidFill>
              <a:srgbClr val="D0DBFF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43"/>
          <p:cNvSpPr/>
          <p:nvPr/>
        </p:nvSpPr>
        <p:spPr>
          <a:xfrm>
            <a:off x="437150" y="2806650"/>
            <a:ext cx="3804600" cy="1108200"/>
          </a:xfrm>
          <a:prstGeom prst="roundRect">
            <a:avLst>
              <a:gd fmla="val 16667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3"/>
          <p:cNvSpPr/>
          <p:nvPr/>
        </p:nvSpPr>
        <p:spPr>
          <a:xfrm>
            <a:off x="4464949" y="2806650"/>
            <a:ext cx="3804600" cy="1108200"/>
          </a:xfrm>
          <a:prstGeom prst="roundRect">
            <a:avLst>
              <a:gd fmla="val 16667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43"/>
          <p:cNvSpPr txBox="1"/>
          <p:nvPr/>
        </p:nvSpPr>
        <p:spPr>
          <a:xfrm>
            <a:off x="662600" y="2973850"/>
            <a:ext cx="32820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O recurso de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3"/>
              </a:rPr>
              <a:t>exportação de relatório fiscal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permite gerar um relatório para as transações fiscais em regiões em que a Wish não atua como uma Facilitadora de Marketplace dentro de um período específico.</a:t>
            </a:r>
          </a:p>
        </p:txBody>
      </p:sp>
      <p:sp>
        <p:nvSpPr>
          <p:cNvPr id="545" name="Google Shape;545;p43"/>
          <p:cNvSpPr txBox="1"/>
          <p:nvPr/>
        </p:nvSpPr>
        <p:spPr>
          <a:xfrm>
            <a:off x="4726250" y="2811296"/>
            <a:ext cx="3282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Consulte os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4"/>
              </a:rPr>
              <a:t>artigos sobre configurações de imposto</a:t>
            </a:r>
            <a:r>
              <a:rPr sz="1100" lang="pt-BR">
                <a:solidFill>
                  <a:srgbClr val="4A5F6E"/>
                </a:solidFill>
                <a:latin typeface="Proxima Nova"/>
                <a:ea typeface="Proxima Nova"/>
                <a:cs typeface="Proxima Nova"/>
                <a:sym typeface="Proxima Nova"/>
              </a:rPr>
              <a:t> em nossa Central de Ajuda para Comerciantes para saber mais sobre o recolhimento e o pagamento de impostos internacionais e os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artigos sobre o Impostos Sobre Valor Agregado na União Europeia (UE).</a:t>
            </a:r>
          </a:p>
        </p:txBody>
      </p:sp>
      <p:sp>
        <p:nvSpPr>
          <p:cNvPr id="546" name="Google Shape;546;p43"/>
          <p:cNvSpPr/>
          <p:nvPr/>
        </p:nvSpPr>
        <p:spPr>
          <a:xfrm>
            <a:off x="437150" y="2806650"/>
            <a:ext cx="310200" cy="310200"/>
          </a:xfrm>
          <a:prstGeom prst="ellipse">
            <a:avLst/>
          </a:prstGeom>
          <a:solidFill>
            <a:srgbClr val="D0DBFF"/>
          </a:solidFill>
          <a:ln cap="flat" cmpd="sng" w="19050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</a:p>
        </p:txBody>
      </p:sp>
      <p:sp>
        <p:nvSpPr>
          <p:cNvPr id="547" name="Google Shape;547;p43"/>
          <p:cNvSpPr/>
          <p:nvPr/>
        </p:nvSpPr>
        <p:spPr>
          <a:xfrm>
            <a:off x="4464950" y="2806650"/>
            <a:ext cx="310200" cy="310200"/>
          </a:xfrm>
          <a:prstGeom prst="ellipse">
            <a:avLst/>
          </a:prstGeom>
          <a:solidFill>
            <a:srgbClr val="D0DBFF"/>
          </a:solidFill>
          <a:ln cap="flat" cmpd="sng" w="19050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</a:p>
        </p:txBody>
      </p:sp>
      <p:sp>
        <p:nvSpPr>
          <p:cNvPr id="548" name="Google Shape;548;p43"/>
          <p:cNvSpPr txBox="1"/>
          <p:nvPr>
            <p:ph type="title"/>
          </p:nvPr>
        </p:nvSpPr>
        <p:spPr>
          <a:xfrm>
            <a:off x="428625" y="419750"/>
            <a:ext cx="3927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Como a Wish ajuda você com os impostos</a:t>
            </a:r>
          </a:p>
        </p:txBody>
      </p:sp>
      <p:sp>
        <p:nvSpPr>
          <p:cNvPr id="549" name="Google Shape;549;p43"/>
          <p:cNvSpPr/>
          <p:nvPr/>
        </p:nvSpPr>
        <p:spPr>
          <a:xfrm>
            <a:off x="428625" y="1257600"/>
            <a:ext cx="4124400" cy="1227600"/>
          </a:xfrm>
          <a:prstGeom prst="roundRect">
            <a:avLst>
              <a:gd fmla="val 16667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43"/>
          <p:cNvSpPr/>
          <p:nvPr/>
        </p:nvSpPr>
        <p:spPr>
          <a:xfrm>
            <a:off x="4875900" y="1257600"/>
            <a:ext cx="3029700" cy="1227600"/>
          </a:xfrm>
          <a:prstGeom prst="roundRect">
            <a:avLst>
              <a:gd fmla="val 16667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43"/>
          <p:cNvSpPr txBox="1"/>
          <p:nvPr/>
        </p:nvSpPr>
        <p:spPr>
          <a:xfrm>
            <a:off x="654075" y="1424800"/>
            <a:ext cx="37017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Em algumas regiões, a Wish é obrigada por lei a agir como uma "Facilitadora de Marketplace". Ou seja, ela é obrigada a recolher e enviar impostos automaticamente. Nossa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Política Fiscal</a:t>
            </a: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tem todas as informações sobre esse processo.</a:t>
            </a:r>
          </a:p>
        </p:txBody>
      </p:sp>
      <p:sp>
        <p:nvSpPr>
          <p:cNvPr id="552" name="Google Shape;552;p43"/>
          <p:cNvSpPr txBox="1"/>
          <p:nvPr/>
        </p:nvSpPr>
        <p:spPr>
          <a:xfrm>
            <a:off x="5137200" y="1470775"/>
            <a:ext cx="2568900" cy="9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O recurso de </a:t>
            </a:r>
            <a:r>
              <a:rPr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7"/>
              </a:rPr>
              <a:t>Configurações de Imposto</a:t>
            </a: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 permite ativar e desativar o cálculo e o recolhimento automáticos de imposto para regiões em que a Wish não atua como </a:t>
            </a:r>
            <a:r>
              <a:rPr sz="1100" b="true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Facilitadora de Marketplace</a:t>
            </a:r>
            <a:r>
              <a:rPr sz="110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</p:txBody>
      </p:sp>
      <p:sp>
        <p:nvSpPr>
          <p:cNvPr id="553" name="Google Shape;553;p43"/>
          <p:cNvSpPr/>
          <p:nvPr/>
        </p:nvSpPr>
        <p:spPr>
          <a:xfrm>
            <a:off x="428625" y="1257605"/>
            <a:ext cx="310200" cy="310200"/>
          </a:xfrm>
          <a:prstGeom prst="ellipse">
            <a:avLst/>
          </a:prstGeom>
          <a:solidFill>
            <a:srgbClr val="D0DBFF"/>
          </a:solidFill>
          <a:ln cap="flat" cmpd="sng" w="19050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</a:p>
        </p:txBody>
      </p:sp>
      <p:sp>
        <p:nvSpPr>
          <p:cNvPr id="554" name="Google Shape;554;p43"/>
          <p:cNvSpPr/>
          <p:nvPr/>
        </p:nvSpPr>
        <p:spPr>
          <a:xfrm>
            <a:off x="4875900" y="1257605"/>
            <a:ext cx="310200" cy="310200"/>
          </a:xfrm>
          <a:prstGeom prst="ellipse">
            <a:avLst/>
          </a:prstGeom>
          <a:solidFill>
            <a:srgbClr val="D0DBFF"/>
          </a:solidFill>
          <a:ln cap="flat" cmpd="sng" w="19050">
            <a:solidFill>
              <a:srgbClr val="7996F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true" lang="pt-BR">
                <a:solidFill>
                  <a:srgbClr val="305BEF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c15="http://schemas.microsoft.com/office/drawing/2012/chart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44"/>
          <p:cNvSpPr/>
          <p:nvPr/>
        </p:nvSpPr>
        <p:spPr>
          <a:xfrm>
            <a:off x="6502575" y="165200"/>
            <a:ext cx="1868700" cy="2017500"/>
          </a:xfrm>
          <a:prstGeom prst="roundRect">
            <a:avLst>
              <a:gd fmla="val 16667" name="adj"/>
            </a:avLst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44"/>
          <p:cNvSpPr txBox="1"/>
          <p:nvPr>
            <p:ph type="title"/>
          </p:nvPr>
        </p:nvSpPr>
        <p:spPr>
          <a:xfrm>
            <a:off x="428625" y="419750"/>
            <a:ext cx="5433000" cy="310200"/>
          </a:xfrm>
          <a:prstGeom prst="rect">
            <a:avLst/>
          </a:prstGeom>
        </p:spPr>
        <p:txBody>
          <a:bodyPr anchorCtr="0" anchor="t" bIns="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Quer que a Wish colete os impostos para você?* Use nossas Configurações de Imposto</a:t>
            </a:r>
          </a:p>
        </p:txBody>
      </p:sp>
      <p:sp>
        <p:nvSpPr>
          <p:cNvPr id="561" name="Google Shape;561;p44"/>
          <p:cNvSpPr/>
          <p:nvPr/>
        </p:nvSpPr>
        <p:spPr>
          <a:xfrm>
            <a:off x="428625" y="990575"/>
            <a:ext cx="5627100" cy="622800"/>
          </a:xfrm>
          <a:prstGeom prst="roundRect">
            <a:avLst>
              <a:gd fmla="val 5712" name="adj"/>
            </a:avLst>
          </a:prstGeom>
          <a:solidFill>
            <a:srgbClr val="D0DB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44"/>
          <p:cNvSpPr txBox="1"/>
          <p:nvPr/>
        </p:nvSpPr>
        <p:spPr>
          <a:xfrm>
            <a:off x="860675" y="1262225"/>
            <a:ext cx="5383500" cy="48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sz="1100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*Importante: se você estiver adotando as Configurações de Imposto da Wish, seus preços não poderão incluir os impostos.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sz="1100">
              <a:solidFill>
                <a:srgbClr val="02278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sz="1100">
              <a:solidFill>
                <a:srgbClr val="022786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563" name="Google Shape;56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400" y="1115012"/>
            <a:ext cx="245800" cy="2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44"/>
          <p:cNvPicPr preferRelativeResize="0"/>
          <p:nvPr/>
        </p:nvPicPr>
        <p:blipFill rotWithShape="1">
          <a:blip r:embed="rId4">
            <a:alphaModFix/>
          </a:blip>
          <a:srcRect b="29809" l="0" r="0" t="0"/>
          <a:stretch/>
        </p:blipFill>
        <p:spPr>
          <a:xfrm>
            <a:off x="3960111" y="2436575"/>
            <a:ext cx="4317115" cy="2126549"/>
          </a:xfrm>
          <a:prstGeom prst="rect">
            <a:avLst/>
          </a:prstGeom>
          <a:noFill/>
          <a:ln cap="flat" cmpd="sng" w="76200">
            <a:solidFill>
              <a:srgbClr val="D0DB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65" name="Google Shape;565;p44"/>
          <p:cNvSpPr txBox="1"/>
          <p:nvPr/>
        </p:nvSpPr>
        <p:spPr>
          <a:xfrm>
            <a:off x="6603079" y="273500"/>
            <a:ext cx="1667700" cy="18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sz="1050" lang="pt-BR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Verifique sempre essa página para ver informações atualizadas sobre o recolhimento de impostos internacionais e fique de olho nos e-mails sobre as regiões em que a Wish é obrigada a coletar e fazer o pagamento dos impostos em seu nome.</a:t>
            </a:r>
          </a:p>
        </p:txBody>
      </p:sp>
      <p:sp>
        <p:nvSpPr>
          <p:cNvPr id="566" name="Google Shape;566;p44"/>
          <p:cNvSpPr txBox="1"/>
          <p:nvPr/>
        </p:nvSpPr>
        <p:spPr>
          <a:xfrm>
            <a:off x="428625" y="1876425"/>
            <a:ext cx="2943300" cy="290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sz="1100" lang="pt-BR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Em nossa </a:t>
            </a:r>
            <a:r>
              <a:rPr b="true"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5"/>
              </a:rPr>
              <a:t>página de configuração de impostos</a:t>
            </a:r>
            <a:r>
              <a:rPr b="true" sz="1100" lang="pt-BR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, é possível selecionar as jurisdições nas quais você gostaria que a Wish calculasse e recolhesse impostos indiretos em seu nome (impostos sobre vendas, GST e IVA).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sz="1100">
              <a:solidFill>
                <a:srgbClr val="02278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true" sz="1100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Ao adicionar países e sub-regiões a essa lista, a Wish calculará e recolherá os impostos dos clientes e incluirá esses valores no seu próximo pagamento agendado (sujeito às regras de elegibilidade de pagamento), com </a:t>
            </a:r>
            <a:r>
              <a:rPr b="true" sz="1100" u="sng" lang="pt-BR">
                <a:solidFill>
                  <a:schemeClr val="hlink"/>
                </a:solidFill>
                <a:latin typeface="Proxima Nova"/>
                <a:ea typeface="Proxima Nova"/>
                <a:cs typeface="Proxima Nova"/>
                <a:sym typeface="Proxima Nova"/>
                <a:hlinkClick r:id="rId6"/>
              </a:rPr>
              <a:t>algumas exceções</a:t>
            </a:r>
            <a:r>
              <a:rPr b="true" sz="1100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sz="1100">
              <a:solidFill>
                <a:srgbClr val="022786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1100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Se houver uma seta (</a:t>
            </a:r>
            <a:r>
              <a:rPr sz="1100" lang="pt-BR">
                <a:solidFill>
                  <a:srgbClr val="696969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&gt;</a:t>
            </a:r>
            <a:r>
              <a:rPr sz="1100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) ao lado de um país dessa lista, é possível ver o padrão do sistema ou selecionar e desselecionar o recolhimento de impostos para </a:t>
            </a:r>
            <a:r>
              <a:rPr sz="1100" b="true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sub-regiões</a:t>
            </a:r>
            <a:r>
              <a:rPr sz="1100" lang="pt-BR">
                <a:solidFill>
                  <a:srgbClr val="022786"/>
                </a:solidFill>
                <a:latin typeface="Proxima Nova"/>
                <a:ea typeface="Proxima Nova"/>
                <a:cs typeface="Proxima Nova"/>
                <a:sym typeface="Proxima Nova"/>
              </a:rPr>
              <a:t> desse país.</a:t>
            </a:r>
          </a:p>
        </p:txBody>
      </p:sp>
      <p:sp>
        <p:nvSpPr>
          <p:cNvPr id="567" name="Google Shape;567;p44"/>
          <p:cNvSpPr/>
          <p:nvPr/>
        </p:nvSpPr>
        <p:spPr>
          <a:xfrm rot="-2700000">
            <a:off x="7314089" y="2019901"/>
            <a:ext cx="245649" cy="245649"/>
          </a:xfrm>
          <a:prstGeom prst="rtTriangle">
            <a:avLst/>
          </a:prstGeom>
          <a:solidFill>
            <a:srgbClr val="E5EC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ish Merchants Slide Template">
  <a:themeElements>
    <a:clrScheme name="Simple Light">
      <a:dk1>
        <a:srgbClr val="022786"/>
      </a:dk1>
      <a:lt1>
        <a:srgbClr val="FFFFFF"/>
      </a:lt1>
      <a:dk2>
        <a:srgbClr val="4A5F6E"/>
      </a:dk2>
      <a:lt2>
        <a:srgbClr val="D0DBFF"/>
      </a:lt2>
      <a:accent1>
        <a:srgbClr val="FFC72C"/>
      </a:accent1>
      <a:accent2>
        <a:srgbClr val="E5ECFF"/>
      </a:accent2>
      <a:accent3>
        <a:srgbClr val="D0DBFF"/>
      </a:accent3>
      <a:accent4>
        <a:srgbClr val="7996F9"/>
      </a:accent4>
      <a:accent5>
        <a:srgbClr val="305BEF"/>
      </a:accent5>
      <a:accent6>
        <a:srgbClr val="022786"/>
      </a:accent6>
      <a:hlink>
        <a:srgbClr val="E381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